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31" r:id="rId1"/>
  </p:sldMasterIdLst>
  <p:notesMasterIdLst>
    <p:notesMasterId r:id="rId34"/>
  </p:notesMasterIdLst>
  <p:sldIdLst>
    <p:sldId id="256" r:id="rId2"/>
    <p:sldId id="257" r:id="rId3"/>
    <p:sldId id="258" r:id="rId4"/>
    <p:sldId id="259" r:id="rId5"/>
    <p:sldId id="260" r:id="rId6"/>
    <p:sldId id="285" r:id="rId7"/>
    <p:sldId id="286" r:id="rId8"/>
    <p:sldId id="287"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88" r:id="rId24"/>
    <p:sldId id="275" r:id="rId25"/>
    <p:sldId id="276" r:id="rId26"/>
    <p:sldId id="277" r:id="rId27"/>
    <p:sldId id="278" r:id="rId28"/>
    <p:sldId id="280" r:id="rId29"/>
    <p:sldId id="279" r:id="rId30"/>
    <p:sldId id="282" r:id="rId31"/>
    <p:sldId id="284" r:id="rId32"/>
    <p:sldId id="283" r:id="rId3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NOU Julien" initials="RJ" lastIdx="1" clrIdx="0">
    <p:extLst/>
  </p:cmAuthor>
  <p:cmAuthor id="2" name="RENOU Julien" initials="RJ [2]" lastIdx="1" clrIdx="1">
    <p:extLst/>
  </p:cmAuthor>
  <p:cmAuthor id="3" name="RENOU Julien" initials="RJ [3]" lastIdx="1" clrIdx="2">
    <p:extLst/>
  </p:cmAuthor>
  <p:cmAuthor id="4" name="RENOU Julien" initials="RJ [4]" lastIdx="1" clrIdx="3">
    <p:extLst/>
  </p:cmAuthor>
  <p:cmAuthor id="5" name="RENOU Julien" initials="RJ [5]" lastIdx="1" clrIdx="4">
    <p:extLst/>
  </p:cmAuthor>
  <p:cmAuthor id="6" name="RENOU Julien" initials="RJ [6]" lastIdx="1" clrIdx="5">
    <p:extLst/>
  </p:cmAuthor>
  <p:cmAuthor id="7" name="RENOU Julien" initials="RJ [7]" lastIdx="1" clrIdx="6">
    <p:extLst/>
  </p:cmAuthor>
  <p:cmAuthor id="8" name="RENOU Julien" initials="RJ [8]" lastIdx="1" clrIdx="7">
    <p:extLst/>
  </p:cmAuthor>
  <p:cmAuthor id="9" name="RENOU Julien" initials="RJ [9]" lastIdx="1" clrIdx="8">
    <p:extLst/>
  </p:cmAuthor>
  <p:cmAuthor id="10" name="RENOU Julien" initials="RJ [10]" lastIdx="1" clrIdx="9">
    <p:extLst/>
  </p:cmAuthor>
  <p:cmAuthor id="11" name="RENOU Julien" initials="RJ [11]" lastIdx="1" clrIdx="10">
    <p:extLst/>
  </p:cmAuthor>
  <p:cmAuthor id="12" name="RENOU Julien" initials="RJ [12]" lastIdx="1" clrIdx="11">
    <p:extLst/>
  </p:cmAuthor>
  <p:cmAuthor id="13" name="RENOU Julien" initials="RJ [13]" lastIdx="1" clrIdx="12">
    <p:extLst/>
  </p:cmAuthor>
  <p:cmAuthor id="14" name="RENOU Julien" initials="RJ [14]" lastIdx="1" clrIdx="13">
    <p:extLst/>
  </p:cmAuthor>
  <p:cmAuthor id="15" name="RENOU Julien" initials="RJ [15]" lastIdx="1" clrIdx="14">
    <p:extLst/>
  </p:cmAuthor>
  <p:cmAuthor id="16" name="RENOU Julien" initials="RJ [16]" lastIdx="1" clrIdx="15">
    <p:extLst/>
  </p:cmAuthor>
  <p:cmAuthor id="17" name="RENOU Julien" initials="RJ [17]" lastIdx="1" clrIdx="16">
    <p:extLst/>
  </p:cmAuthor>
  <p:cmAuthor id="18" name="RENOU Julien" initials="RJ [18]" lastIdx="1" clrIdx="17">
    <p:extLst/>
  </p:cmAuthor>
  <p:cmAuthor id="19" name="RENOU Julien" initials="RJ [19]" lastIdx="1" clrIdx="18">
    <p:extLst/>
  </p:cmAuthor>
  <p:cmAuthor id="20" name="RENOU Julien" initials="RJ [20]" lastIdx="1" clrIdx="19">
    <p:extLst/>
  </p:cmAuthor>
  <p:cmAuthor id="21" name="RENOU Julien" initials="RJ [21]" lastIdx="1" clrIdx="20">
    <p:extLst/>
  </p:cmAuthor>
  <p:cmAuthor id="22" name="RENOU Julien" initials="RJ [22]" lastIdx="1" clrIdx="21">
    <p:extLst/>
  </p:cmAuthor>
  <p:cmAuthor id="23" name="RENOU Julien" initials="RJ [23]" lastIdx="1" clrIdx="22">
    <p:extLst/>
  </p:cmAuthor>
  <p:cmAuthor id="24" name="RENOU Julien" initials="RJ [24]" lastIdx="1" clrIdx="23">
    <p:extLst/>
  </p:cmAuthor>
  <p:cmAuthor id="25" name="RENOU Julien" initials="RJ [18] [2]" lastIdx="1" clrIdx="24">
    <p:extLst/>
  </p:cmAuthor>
  <p:cmAuthor id="26" name="RENOU Julien" initials="RJ [25]" lastIdx="1" clrIdx="25">
    <p:extLst/>
  </p:cmAuthor>
  <p:cmAuthor id="27" name="RENOU Julien" initials="RJ [26]" lastIdx="1" clrIdx="26">
    <p:extLst/>
  </p:cmAuthor>
  <p:cmAuthor id="28" name="RENOU Julien" initials="RJ [27]" lastIdx="1" clrIdx="27">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EEEEE"/>
    <a:srgbClr val="9C9C9C"/>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54"/>
    <p:restoredTop sz="78481"/>
  </p:normalViewPr>
  <p:slideViewPr>
    <p:cSldViewPr snapToGrid="0" snapToObjects="1">
      <p:cViewPr>
        <p:scale>
          <a:sx n="85" d="100"/>
          <a:sy n="85" d="100"/>
        </p:scale>
        <p:origin x="1664" y="1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E85B17-25E0-EB47-AF2F-5E87398A6A1F}" type="datetimeFigureOut">
              <a:rPr lang="fr-FR" smtClean="0"/>
              <a:t>23/11/2016</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736614-52D3-A646-BE39-6848C1790144}" type="slidenum">
              <a:rPr lang="fr-FR" smtClean="0"/>
              <a:t>‹#›</a:t>
            </a:fld>
            <a:endParaRPr lang="fr-FR"/>
          </a:p>
        </p:txBody>
      </p:sp>
    </p:spTree>
    <p:extLst>
      <p:ext uri="{BB962C8B-B14F-4D97-AF65-F5344CB8AC3E}">
        <p14:creationId xmlns:p14="http://schemas.microsoft.com/office/powerpoint/2010/main" val="1177599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F736614-52D3-A646-BE39-6848C1790144}" type="slidenum">
              <a:rPr lang="fr-FR" smtClean="0"/>
              <a:t>1</a:t>
            </a:fld>
            <a:endParaRPr lang="fr-FR"/>
          </a:p>
        </p:txBody>
      </p:sp>
    </p:spTree>
    <p:extLst>
      <p:ext uri="{BB962C8B-B14F-4D97-AF65-F5344CB8AC3E}">
        <p14:creationId xmlns:p14="http://schemas.microsoft.com/office/powerpoint/2010/main" val="706699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dirty="0"/>
              <a:t>Orientée composants =&gt; Décrire son interface comme une association de composants réutilisables</a:t>
            </a:r>
          </a:p>
          <a:p>
            <a:pPr lvl="0">
              <a:spcBef>
                <a:spcPts val="0"/>
              </a:spcBef>
              <a:buNone/>
            </a:pPr>
            <a:endParaRPr dirty="0"/>
          </a:p>
          <a:p>
            <a:pPr lvl="0">
              <a:spcBef>
                <a:spcPts val="0"/>
              </a:spcBef>
              <a:buNone/>
            </a:pPr>
            <a:r>
              <a:rPr lang="fr" dirty="0"/>
              <a:t>Simple avec une courbe d’apprentissage relativement douce</a:t>
            </a:r>
          </a:p>
          <a:p>
            <a:pPr lvl="0">
              <a:spcBef>
                <a:spcPts val="0"/>
              </a:spcBef>
              <a:buNone/>
            </a:pPr>
            <a:endParaRPr dirty="0"/>
          </a:p>
          <a:p>
            <a:pPr lvl="0">
              <a:spcBef>
                <a:spcPts val="0"/>
              </a:spcBef>
              <a:buNone/>
            </a:pPr>
            <a:r>
              <a:rPr lang="fr" dirty="0"/>
              <a:t>Très populaire, </a:t>
            </a:r>
            <a:r>
              <a:rPr lang="fr" dirty="0" err="1"/>
              <a:t>React</a:t>
            </a:r>
            <a:r>
              <a:rPr lang="fr" dirty="0"/>
              <a:t> est désormais énormément utilisé partout.  ⇔ </a:t>
            </a:r>
            <a:r>
              <a:rPr lang="fr" dirty="0" err="1"/>
              <a:t>Angular</a:t>
            </a:r>
            <a:r>
              <a:rPr lang="fr" dirty="0"/>
              <a:t> mais </a:t>
            </a:r>
            <a:r>
              <a:rPr lang="fr" dirty="0" err="1"/>
              <a:t>Angular</a:t>
            </a:r>
            <a:r>
              <a:rPr lang="fr" dirty="0"/>
              <a:t> = </a:t>
            </a:r>
            <a:r>
              <a:rPr lang="fr" dirty="0" err="1"/>
              <a:t>framework</a:t>
            </a:r>
            <a:r>
              <a:rPr lang="fr" dirty="0"/>
              <a:t> alors que </a:t>
            </a:r>
            <a:r>
              <a:rPr lang="fr" dirty="0" err="1"/>
              <a:t>React</a:t>
            </a:r>
            <a:r>
              <a:rPr lang="fr" dirty="0"/>
              <a:t> = Vue uniquement</a:t>
            </a:r>
          </a:p>
        </p:txBody>
      </p:sp>
    </p:spTree>
    <p:extLst>
      <p:ext uri="{BB962C8B-B14F-4D97-AF65-F5344CB8AC3E}">
        <p14:creationId xmlns:p14="http://schemas.microsoft.com/office/powerpoint/2010/main" val="2013102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dirty="0"/>
              <a:t>Composant </a:t>
            </a:r>
            <a:r>
              <a:rPr lang="fr" dirty="0" err="1"/>
              <a:t>React</a:t>
            </a:r>
            <a:r>
              <a:rPr lang="fr" dirty="0"/>
              <a:t> = à minima une fonction </a:t>
            </a:r>
            <a:r>
              <a:rPr lang="fr" dirty="0" err="1"/>
              <a:t>render</a:t>
            </a:r>
            <a:r>
              <a:rPr lang="fr" dirty="0"/>
              <a:t>.</a:t>
            </a:r>
          </a:p>
          <a:p>
            <a:pPr lvl="0">
              <a:spcBef>
                <a:spcPts val="0"/>
              </a:spcBef>
              <a:buNone/>
            </a:pPr>
            <a:endParaRPr dirty="0"/>
          </a:p>
          <a:p>
            <a:pPr lvl="0">
              <a:spcBef>
                <a:spcPts val="0"/>
              </a:spcBef>
              <a:buNone/>
            </a:pPr>
            <a:r>
              <a:rPr lang="fr" dirty="0"/>
              <a:t>Mais aussi des méthodes de cycle de vie:</a:t>
            </a:r>
          </a:p>
          <a:p>
            <a:pPr marL="457200" lvl="0" indent="-228600" rtl="0">
              <a:spcBef>
                <a:spcPts val="0"/>
              </a:spcBef>
            </a:pPr>
            <a:r>
              <a:rPr lang="fr" dirty="0" err="1"/>
              <a:t>componentWillMount</a:t>
            </a:r>
            <a:endParaRPr lang="fr" dirty="0"/>
          </a:p>
          <a:p>
            <a:pPr marL="457200" lvl="0" indent="-228600" rtl="0">
              <a:spcBef>
                <a:spcPts val="0"/>
              </a:spcBef>
            </a:pPr>
            <a:r>
              <a:rPr lang="fr" dirty="0" err="1"/>
              <a:t>componentDidMount</a:t>
            </a:r>
            <a:endParaRPr lang="fr" dirty="0"/>
          </a:p>
          <a:p>
            <a:pPr marL="457200" lvl="0" indent="-228600" rtl="0">
              <a:spcBef>
                <a:spcPts val="0"/>
              </a:spcBef>
            </a:pPr>
            <a:r>
              <a:rPr lang="fr" dirty="0" err="1"/>
              <a:t>componentWillUnmount</a:t>
            </a:r>
            <a:endParaRPr lang="fr" dirty="0"/>
          </a:p>
          <a:p>
            <a:pPr marL="457200" lvl="0" indent="-228600">
              <a:spcBef>
                <a:spcPts val="0"/>
              </a:spcBef>
            </a:pPr>
            <a:r>
              <a:rPr lang="fr" dirty="0"/>
              <a:t>...</a:t>
            </a:r>
          </a:p>
          <a:p>
            <a:pPr lvl="0">
              <a:spcBef>
                <a:spcPts val="0"/>
              </a:spcBef>
              <a:buNone/>
            </a:pPr>
            <a:endParaRPr dirty="0"/>
          </a:p>
          <a:p>
            <a:pPr lvl="0">
              <a:spcBef>
                <a:spcPts val="0"/>
              </a:spcBef>
              <a:buNone/>
            </a:pPr>
            <a:r>
              <a:rPr lang="fr" dirty="0"/>
              <a:t>Dans la méthode </a:t>
            </a:r>
            <a:r>
              <a:rPr lang="fr" dirty="0" err="1"/>
              <a:t>render</a:t>
            </a:r>
            <a:r>
              <a:rPr lang="fr" dirty="0"/>
              <a:t>, on utilise les accolades pour utiliser n’importe quel code JS valide.</a:t>
            </a:r>
          </a:p>
          <a:p>
            <a:pPr lvl="0">
              <a:spcBef>
                <a:spcPts val="0"/>
              </a:spcBef>
              <a:buNone/>
            </a:pPr>
            <a:endParaRPr dirty="0"/>
          </a:p>
          <a:p>
            <a:pPr lvl="0">
              <a:spcBef>
                <a:spcPts val="0"/>
              </a:spcBef>
              <a:buNone/>
            </a:pPr>
            <a:r>
              <a:rPr lang="fr" dirty="0"/>
              <a:t>Pour le </a:t>
            </a:r>
            <a:r>
              <a:rPr lang="fr" dirty="0" err="1"/>
              <a:t>onClick</a:t>
            </a:r>
            <a:r>
              <a:rPr lang="fr" dirty="0"/>
              <a:t>, un </a:t>
            </a:r>
            <a:r>
              <a:rPr lang="fr" dirty="0" err="1"/>
              <a:t>event</a:t>
            </a:r>
            <a:r>
              <a:rPr lang="fr" dirty="0"/>
              <a:t> </a:t>
            </a:r>
            <a:r>
              <a:rPr lang="fr" dirty="0" err="1"/>
              <a:t>listener</a:t>
            </a:r>
            <a:r>
              <a:rPr lang="fr" dirty="0"/>
              <a:t> sur le document </a:t>
            </a:r>
            <a:r>
              <a:rPr lang="fr" dirty="0" err="1"/>
              <a:t>dispatchera</a:t>
            </a:r>
            <a:r>
              <a:rPr lang="fr" dirty="0"/>
              <a:t> automatiquement le </a:t>
            </a:r>
            <a:r>
              <a:rPr lang="fr" dirty="0" err="1"/>
              <a:t>onClick</a:t>
            </a:r>
            <a:r>
              <a:rPr lang="fr" dirty="0"/>
              <a:t> mis dans le composant.</a:t>
            </a:r>
          </a:p>
          <a:p>
            <a:pPr lvl="0">
              <a:spcBef>
                <a:spcPts val="0"/>
              </a:spcBef>
              <a:buNone/>
            </a:pPr>
            <a:endParaRPr dirty="0"/>
          </a:p>
          <a:p>
            <a:pPr lvl="0">
              <a:spcBef>
                <a:spcPts val="0"/>
              </a:spcBef>
              <a:buNone/>
            </a:pPr>
            <a:r>
              <a:rPr lang="fr" dirty="0"/>
              <a:t>Rien de compliqué ici, la méthode </a:t>
            </a:r>
            <a:r>
              <a:rPr lang="fr" dirty="0" err="1"/>
              <a:t>render</a:t>
            </a:r>
            <a:r>
              <a:rPr lang="fr" dirty="0"/>
              <a:t> du composant est appelé quand le composant est monté/affiché dans le DOM et on retourne ici du HTML.</a:t>
            </a:r>
          </a:p>
          <a:p>
            <a:pPr lvl="0">
              <a:spcBef>
                <a:spcPts val="0"/>
              </a:spcBef>
              <a:buNone/>
            </a:pPr>
            <a:endParaRPr dirty="0"/>
          </a:p>
          <a:p>
            <a:pPr lvl="0">
              <a:spcBef>
                <a:spcPts val="0"/>
              </a:spcBef>
              <a:buNone/>
            </a:pPr>
            <a:r>
              <a:rPr lang="fr" dirty="0"/>
              <a:t>Le </a:t>
            </a:r>
            <a:r>
              <a:rPr lang="fr" dirty="0" err="1"/>
              <a:t>render</a:t>
            </a:r>
            <a:r>
              <a:rPr lang="fr" dirty="0"/>
              <a:t>, tiré de </a:t>
            </a:r>
            <a:r>
              <a:rPr lang="fr" dirty="0" err="1"/>
              <a:t>react</a:t>
            </a:r>
            <a:r>
              <a:rPr lang="fr" dirty="0"/>
              <a:t>-dom permet ici de monter le composant en précisant l’élément DOM qui le contiendra, ici un élément avec l’id “</a:t>
            </a:r>
            <a:r>
              <a:rPr lang="fr" dirty="0" err="1"/>
              <a:t>root</a:t>
            </a:r>
            <a:r>
              <a:rPr lang="fr" dirty="0"/>
              <a:t>”</a:t>
            </a:r>
          </a:p>
          <a:p>
            <a:pPr lvl="0">
              <a:spcBef>
                <a:spcPts val="0"/>
              </a:spcBef>
              <a:buNone/>
            </a:pPr>
            <a:endParaRPr dirty="0"/>
          </a:p>
          <a:p>
            <a:pPr lvl="0">
              <a:spcBef>
                <a:spcPts val="0"/>
              </a:spcBef>
              <a:buNone/>
            </a:pPr>
            <a:r>
              <a:rPr lang="fr" dirty="0"/>
              <a:t>Comme vous pouvez le constater, il ne s’agit pas ici de </a:t>
            </a:r>
            <a:r>
              <a:rPr lang="fr" dirty="0" err="1"/>
              <a:t>javascript</a:t>
            </a:r>
            <a:r>
              <a:rPr lang="fr" dirty="0"/>
              <a:t> valide. Nous avons un mélange JS/HTML = balisage.</a:t>
            </a:r>
          </a:p>
        </p:txBody>
      </p:sp>
    </p:spTree>
    <p:extLst>
      <p:ext uri="{BB962C8B-B14F-4D97-AF65-F5344CB8AC3E}">
        <p14:creationId xmlns:p14="http://schemas.microsoft.com/office/powerpoint/2010/main" val="160643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dirty="0"/>
              <a:t>Ce mélange est une extension du langage JS particulière présenté par </a:t>
            </a:r>
            <a:r>
              <a:rPr lang="fr" dirty="0" err="1"/>
              <a:t>React</a:t>
            </a:r>
            <a:r>
              <a:rPr lang="fr" dirty="0"/>
              <a:t> qui permet d’intégrer des balises XML au sein d’un code JS, pour offrir une manière plus propre d’écrire les composants. Ce JSX sera transformé en </a:t>
            </a:r>
            <a:r>
              <a:rPr lang="fr" dirty="0" err="1"/>
              <a:t>javascript</a:t>
            </a:r>
            <a:r>
              <a:rPr lang="fr" dirty="0"/>
              <a:t> classique par un packager type </a:t>
            </a:r>
            <a:r>
              <a:rPr lang="fr" dirty="0" err="1"/>
              <a:t>webpack</a:t>
            </a:r>
            <a:r>
              <a:rPr lang="fr" dirty="0"/>
              <a:t> par exemple. Le but étant d’avoir une syntaxe proche du HTML pour le côté rendu.</a:t>
            </a:r>
          </a:p>
          <a:p>
            <a:pPr lvl="0">
              <a:spcBef>
                <a:spcPts val="0"/>
              </a:spcBef>
              <a:buNone/>
            </a:pPr>
            <a:endParaRPr dirty="0"/>
          </a:p>
          <a:p>
            <a:pPr lvl="0" rtl="0">
              <a:spcBef>
                <a:spcPts val="0"/>
              </a:spcBef>
              <a:buNone/>
            </a:pPr>
            <a:r>
              <a:rPr lang="fr" dirty="0"/>
              <a:t>bundle = ensemble de fichiers</a:t>
            </a:r>
          </a:p>
        </p:txBody>
      </p:sp>
    </p:spTree>
    <p:extLst>
      <p:ext uri="{BB962C8B-B14F-4D97-AF65-F5344CB8AC3E}">
        <p14:creationId xmlns:p14="http://schemas.microsoft.com/office/powerpoint/2010/main" val="733026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a:t>Arrow function ES2015 =&gt; Permet de conserver le scope</a:t>
            </a:r>
          </a:p>
          <a:p>
            <a:pPr lvl="0">
              <a:spcBef>
                <a:spcPts val="0"/>
              </a:spcBef>
              <a:buNone/>
            </a:pPr>
            <a:endParaRPr/>
          </a:p>
          <a:p>
            <a:pPr lvl="0">
              <a:spcBef>
                <a:spcPts val="0"/>
              </a:spcBef>
              <a:buNone/>
            </a:pPr>
            <a:r>
              <a:rPr lang="fr"/>
              <a:t>Propriétés =&gt; Tout JS valide</a:t>
            </a:r>
          </a:p>
          <a:p>
            <a:pPr lvl="0">
              <a:spcBef>
                <a:spcPts val="0"/>
              </a:spcBef>
              <a:buNone/>
            </a:pPr>
            <a:endParaRPr/>
          </a:p>
          <a:p>
            <a:pPr lvl="0">
              <a:spcBef>
                <a:spcPts val="0"/>
              </a:spcBef>
              <a:buNone/>
            </a:pPr>
            <a:r>
              <a:rPr lang="fr"/>
              <a:t>Lorsqu’on clique, on voit qu’on utilise la méthode setState qui permet de mettre à jour l’état et qui re-render le composant si nécessaire donc le texte du bouton se met à jour automatiquement.</a:t>
            </a:r>
          </a:p>
          <a:p>
            <a:pPr lvl="0">
              <a:spcBef>
                <a:spcPts val="0"/>
              </a:spcBef>
              <a:buNone/>
            </a:pPr>
            <a:endParaRPr/>
          </a:p>
          <a:p>
            <a:pPr lvl="0">
              <a:spcBef>
                <a:spcPts val="0"/>
              </a:spcBef>
              <a:buNone/>
            </a:pPr>
            <a:r>
              <a:rPr lang="fr"/>
              <a:t>Etat interne =&gt; stateful =&gt; le rendu dépend de l’état interne</a:t>
            </a:r>
          </a:p>
          <a:p>
            <a:pPr lvl="0" rtl="0">
              <a:spcBef>
                <a:spcPts val="0"/>
              </a:spcBef>
              <a:buNone/>
            </a:pPr>
            <a:r>
              <a:rPr lang="fr"/>
              <a:t>propriétés uniquement =&gt; stateless =&gt; le rendu dépend uniquement des propriétés en entrée et de rien d’autre</a:t>
            </a:r>
          </a:p>
        </p:txBody>
      </p:sp>
    </p:spTree>
    <p:extLst>
      <p:ext uri="{BB962C8B-B14F-4D97-AF65-F5344CB8AC3E}">
        <p14:creationId xmlns:p14="http://schemas.microsoft.com/office/powerpoint/2010/main" val="1938211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dirty="0"/>
              <a:t>On a donc vu les composants </a:t>
            </a:r>
            <a:r>
              <a:rPr lang="fr" dirty="0" err="1"/>
              <a:t>stateless</a:t>
            </a:r>
            <a:r>
              <a:rPr lang="fr" dirty="0"/>
              <a:t> et </a:t>
            </a:r>
            <a:r>
              <a:rPr lang="fr" dirty="0" err="1"/>
              <a:t>stateful</a:t>
            </a:r>
            <a:r>
              <a:rPr lang="fr" dirty="0"/>
              <a:t>. Pour les composants </a:t>
            </a:r>
            <a:r>
              <a:rPr lang="fr" dirty="0" err="1"/>
              <a:t>stateless</a:t>
            </a:r>
            <a:r>
              <a:rPr lang="fr" dirty="0"/>
              <a:t>, on préfère désormais utiliser une notation sous forme de fonction qui nous permettra d’être encore plus concis</a:t>
            </a:r>
            <a:r>
              <a:rPr lang="fr" dirty="0" smtClean="0"/>
              <a:t>.</a:t>
            </a:r>
            <a:endParaRPr lang="fr" dirty="0"/>
          </a:p>
        </p:txBody>
      </p:sp>
    </p:spTree>
    <p:extLst>
      <p:ext uri="{BB962C8B-B14F-4D97-AF65-F5344CB8AC3E}">
        <p14:creationId xmlns:p14="http://schemas.microsoft.com/office/powerpoint/2010/main" val="557595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dirty="0" err="1"/>
              <a:t>className</a:t>
            </a:r>
            <a:r>
              <a:rPr lang="fr" dirty="0"/>
              <a:t> car class = mot clé réservé, c’est le cas pour quelques propriétés réservées.</a:t>
            </a:r>
          </a:p>
          <a:p>
            <a:pPr lvl="0">
              <a:spcBef>
                <a:spcPts val="0"/>
              </a:spcBef>
              <a:buNone/>
            </a:pPr>
            <a:endParaRPr dirty="0"/>
          </a:p>
          <a:p>
            <a:pPr lvl="0">
              <a:spcBef>
                <a:spcPts val="0"/>
              </a:spcBef>
              <a:buNone/>
            </a:pPr>
            <a:r>
              <a:rPr lang="fr" dirty="0"/>
              <a:t>Un composant peut faire appel à d’autres composants sans soucis comme on peut le voir ici. On assemble les composants comme on le souhaite, on les réutilise, on les rend réutilisables grâce aux propriétés.</a:t>
            </a:r>
          </a:p>
        </p:txBody>
      </p:sp>
    </p:spTree>
    <p:extLst>
      <p:ext uri="{BB962C8B-B14F-4D97-AF65-F5344CB8AC3E}">
        <p14:creationId xmlns:p14="http://schemas.microsoft.com/office/powerpoint/2010/main" val="787753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dirty="0"/>
              <a:t>Aujourd’hui, on privilégie les composants </a:t>
            </a:r>
            <a:r>
              <a:rPr lang="fr" dirty="0" err="1"/>
              <a:t>stateless</a:t>
            </a:r>
            <a:r>
              <a:rPr lang="fr" dirty="0"/>
              <a:t> car plus concis, maintenables et testables. L’état n’est donc plus forcément stocké à l’intérieur même des composants, mais géré par une autre librairie spécialisée comme par exemple la librairie </a:t>
            </a:r>
            <a:r>
              <a:rPr lang="fr" dirty="0" err="1"/>
              <a:t>Redux</a:t>
            </a:r>
            <a:r>
              <a:rPr lang="fr" dirty="0"/>
              <a:t>.</a:t>
            </a:r>
          </a:p>
        </p:txBody>
      </p:sp>
    </p:spTree>
    <p:extLst>
      <p:ext uri="{BB962C8B-B14F-4D97-AF65-F5344CB8AC3E}">
        <p14:creationId xmlns:p14="http://schemas.microsoft.com/office/powerpoint/2010/main" val="510165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dirty="0" err="1"/>
              <a:t>Redux</a:t>
            </a:r>
            <a:r>
              <a:rPr lang="fr" dirty="0"/>
              <a:t>:</a:t>
            </a:r>
          </a:p>
          <a:p>
            <a:pPr lvl="0">
              <a:spcBef>
                <a:spcPts val="0"/>
              </a:spcBef>
              <a:buNone/>
            </a:pPr>
            <a:endParaRPr dirty="0"/>
          </a:p>
          <a:p>
            <a:pPr lvl="0">
              <a:spcBef>
                <a:spcPts val="0"/>
              </a:spcBef>
              <a:buNone/>
            </a:pPr>
            <a:r>
              <a:rPr lang="fr" dirty="0"/>
              <a:t>Fait intéressant, il travaille maintenant à Facebook</a:t>
            </a:r>
          </a:p>
          <a:p>
            <a:pPr lvl="0">
              <a:spcBef>
                <a:spcPts val="0"/>
              </a:spcBef>
              <a:buNone/>
            </a:pPr>
            <a:endParaRPr dirty="0"/>
          </a:p>
          <a:p>
            <a:pPr lvl="0">
              <a:spcBef>
                <a:spcPts val="0"/>
              </a:spcBef>
              <a:buNone/>
            </a:pPr>
            <a:r>
              <a:rPr lang="fr" dirty="0"/>
              <a:t>C’est une librairie très utilisée, 25k+ étoiles sur </a:t>
            </a:r>
            <a:r>
              <a:rPr lang="fr" dirty="0" err="1"/>
              <a:t>github</a:t>
            </a:r>
            <a:r>
              <a:rPr lang="fr" dirty="0"/>
              <a:t>.</a:t>
            </a:r>
          </a:p>
          <a:p>
            <a:pPr lvl="0">
              <a:spcBef>
                <a:spcPts val="0"/>
              </a:spcBef>
              <a:buNone/>
            </a:pPr>
            <a:endParaRPr dirty="0"/>
          </a:p>
          <a:p>
            <a:pPr lvl="0" rtl="0">
              <a:spcBef>
                <a:spcPts val="0"/>
              </a:spcBef>
              <a:buNone/>
            </a:pPr>
            <a:r>
              <a:rPr lang="fr" dirty="0" err="1"/>
              <a:t>Redux</a:t>
            </a:r>
            <a:r>
              <a:rPr lang="fr" dirty="0"/>
              <a:t> est très souvent utilisé avec </a:t>
            </a:r>
            <a:r>
              <a:rPr lang="fr" dirty="0" err="1"/>
              <a:t>React</a:t>
            </a:r>
            <a:r>
              <a:rPr lang="fr" dirty="0"/>
              <a:t> par le biais de </a:t>
            </a:r>
            <a:r>
              <a:rPr lang="fr" dirty="0" err="1"/>
              <a:t>react-redux</a:t>
            </a:r>
            <a:r>
              <a:rPr lang="fr" dirty="0"/>
              <a:t> mais est aussi utilisable avec d’autres librairies ou </a:t>
            </a:r>
            <a:r>
              <a:rPr lang="fr" dirty="0" err="1"/>
              <a:t>frameworks</a:t>
            </a:r>
            <a:r>
              <a:rPr lang="fr" dirty="0"/>
              <a:t> comme </a:t>
            </a:r>
            <a:r>
              <a:rPr lang="fr" dirty="0" err="1"/>
              <a:t>Angular</a:t>
            </a:r>
            <a:r>
              <a:rPr lang="fr" dirty="0"/>
              <a:t>, </a:t>
            </a:r>
            <a:r>
              <a:rPr lang="fr" dirty="0" err="1"/>
              <a:t>Angular</a:t>
            </a:r>
            <a:r>
              <a:rPr lang="fr" dirty="0"/>
              <a:t> 2 etc.</a:t>
            </a:r>
          </a:p>
        </p:txBody>
      </p:sp>
    </p:spTree>
    <p:extLst>
      <p:ext uri="{BB962C8B-B14F-4D97-AF65-F5344CB8AC3E}">
        <p14:creationId xmlns:p14="http://schemas.microsoft.com/office/powerpoint/2010/main" val="1982086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FR" dirty="0" smtClean="0"/>
              <a:t>Gérer l’état </a:t>
            </a:r>
            <a:r>
              <a:rPr lang="fr" dirty="0" smtClean="0"/>
              <a:t>d’une </a:t>
            </a:r>
            <a:r>
              <a:rPr lang="fr" dirty="0"/>
              <a:t>application à un moment donné  :</a:t>
            </a:r>
          </a:p>
          <a:p>
            <a:pPr lvl="0">
              <a:spcBef>
                <a:spcPts val="0"/>
              </a:spcBef>
              <a:buNone/>
            </a:pPr>
            <a:r>
              <a:rPr lang="fr" dirty="0"/>
              <a:t>Exemple</a:t>
            </a:r>
          </a:p>
          <a:p>
            <a:pPr marL="457200" lvl="0" indent="-228600" rtl="0">
              <a:spcBef>
                <a:spcPts val="0"/>
              </a:spcBef>
            </a:pPr>
            <a:r>
              <a:rPr lang="fr" dirty="0"/>
              <a:t>L’utilisateur connecté</a:t>
            </a:r>
          </a:p>
          <a:p>
            <a:pPr marL="457200" lvl="0" indent="-228600" rtl="0">
              <a:spcBef>
                <a:spcPts val="0"/>
              </a:spcBef>
            </a:pPr>
            <a:r>
              <a:rPr lang="fr" dirty="0"/>
              <a:t>Liste de produits dans un </a:t>
            </a:r>
            <a:r>
              <a:rPr lang="fr" dirty="0" smtClean="0"/>
              <a:t>panier</a:t>
            </a:r>
            <a:endParaRPr lang="fr" dirty="0"/>
          </a:p>
          <a:p>
            <a:pPr lvl="0" rtl="0">
              <a:spcBef>
                <a:spcPts val="0"/>
              </a:spcBef>
              <a:buNone/>
            </a:pPr>
            <a:endParaRPr dirty="0"/>
          </a:p>
          <a:p>
            <a:pPr lvl="0">
              <a:spcBef>
                <a:spcPts val="0"/>
              </a:spcBef>
              <a:buNone/>
            </a:pPr>
            <a:r>
              <a:rPr lang="fr" dirty="0"/>
              <a:t>L’application se comportera toujours de la même façon à la suite d’une action effectuée sur l’UI</a:t>
            </a:r>
            <a:r>
              <a:rPr lang="fr" dirty="0" smtClean="0"/>
              <a:t>.</a:t>
            </a:r>
            <a:endParaRPr lang="fr-FR" dirty="0" smtClean="0"/>
          </a:p>
          <a:p>
            <a:pPr lvl="0">
              <a:spcBef>
                <a:spcPts val="0"/>
              </a:spcBef>
              <a:buNone/>
            </a:pPr>
            <a:endParaRPr dirty="0"/>
          </a:p>
          <a:p>
            <a:pPr lvl="0" rtl="0">
              <a:spcBef>
                <a:spcPts val="0"/>
              </a:spcBef>
              <a:buNone/>
            </a:pPr>
            <a:r>
              <a:rPr lang="fr" dirty="0"/>
              <a:t>Trois principes fondamentaux :</a:t>
            </a:r>
          </a:p>
          <a:p>
            <a:pPr lvl="0" rtl="0">
              <a:spcBef>
                <a:spcPts val="0"/>
              </a:spcBef>
              <a:buNone/>
            </a:pPr>
            <a:r>
              <a:rPr lang="fr" dirty="0"/>
              <a:t> 1 Une seule source de </a:t>
            </a:r>
            <a:r>
              <a:rPr lang="fr" dirty="0" smtClean="0"/>
              <a:t>vérité</a:t>
            </a:r>
            <a:endParaRPr lang="fr-FR" dirty="0" smtClean="0"/>
          </a:p>
          <a:p>
            <a:pPr lvl="0" rtl="0">
              <a:spcBef>
                <a:spcPts val="0"/>
              </a:spcBef>
              <a:buNone/>
            </a:pPr>
            <a:r>
              <a:rPr lang="fr-FR" dirty="0" smtClean="0"/>
              <a:t>	Simple pour </a:t>
            </a:r>
            <a:r>
              <a:rPr lang="fr-FR" dirty="0" err="1" smtClean="0"/>
              <a:t>debugging</a:t>
            </a:r>
            <a:r>
              <a:rPr lang="fr-FR" dirty="0" smtClean="0"/>
              <a:t> (sérialisation)</a:t>
            </a:r>
            <a:endParaRPr lang="fr" dirty="0"/>
          </a:p>
          <a:p>
            <a:pPr marL="457200" lvl="0" indent="-228600" rtl="0">
              <a:spcBef>
                <a:spcPts val="0"/>
              </a:spcBef>
              <a:buChar char="-"/>
            </a:pPr>
            <a:endParaRPr dirty="0"/>
          </a:p>
          <a:p>
            <a:pPr lvl="0">
              <a:spcBef>
                <a:spcPts val="0"/>
              </a:spcBef>
              <a:buNone/>
            </a:pPr>
            <a:r>
              <a:rPr lang="fr" dirty="0"/>
              <a:t>2 L’état est en lecture </a:t>
            </a:r>
            <a:r>
              <a:rPr lang="fr" dirty="0" smtClean="0"/>
              <a:t>seul</a:t>
            </a:r>
            <a:endParaRPr lang="fr-FR" dirty="0" smtClean="0"/>
          </a:p>
          <a:p>
            <a:pPr lvl="0">
              <a:spcBef>
                <a:spcPts val="0"/>
              </a:spcBef>
              <a:buNone/>
            </a:pPr>
            <a:r>
              <a:rPr lang="fr-FR" dirty="0" smtClean="0"/>
              <a:t>	</a:t>
            </a:r>
            <a:r>
              <a:rPr lang="fr" dirty="0" smtClean="0"/>
              <a:t>Pour </a:t>
            </a:r>
            <a:r>
              <a:rPr lang="fr" dirty="0"/>
              <a:t>modifier l’état de l’application, on envoie une action qui décrit ce qu’il vient de se passer </a:t>
            </a:r>
          </a:p>
          <a:p>
            <a:pPr marL="1371600" lvl="1" indent="-228600" rtl="0">
              <a:spcBef>
                <a:spcPts val="0"/>
              </a:spcBef>
              <a:buChar char="-"/>
            </a:pPr>
            <a:r>
              <a:rPr lang="fr" dirty="0"/>
              <a:t>le clic sur un bouton</a:t>
            </a:r>
          </a:p>
          <a:p>
            <a:pPr marL="1371600" lvl="1" indent="-228600" rtl="0">
              <a:spcBef>
                <a:spcPts val="0"/>
              </a:spcBef>
              <a:buChar char="-"/>
            </a:pPr>
            <a:r>
              <a:rPr lang="fr" dirty="0"/>
              <a:t>la résolution d’une promesse</a:t>
            </a:r>
          </a:p>
          <a:p>
            <a:pPr lvl="0" rtl="0">
              <a:spcBef>
                <a:spcPts val="0"/>
              </a:spcBef>
              <a:buNone/>
            </a:pPr>
            <a:endParaRPr dirty="0"/>
          </a:p>
          <a:p>
            <a:pPr lvl="0">
              <a:spcBef>
                <a:spcPts val="0"/>
              </a:spcBef>
              <a:buNone/>
            </a:pPr>
            <a:r>
              <a:rPr lang="fr" dirty="0"/>
              <a:t>3. Le store est uniquement modifié avec des fonctions appelées pures : c’est-à-dire sans effet de bords : </a:t>
            </a:r>
          </a:p>
          <a:p>
            <a:pPr marL="457200" lvl="0" indent="-228600" rtl="0">
              <a:spcBef>
                <a:spcPts val="0"/>
              </a:spcBef>
            </a:pPr>
            <a:r>
              <a:rPr lang="fr" dirty="0"/>
              <a:t>appels à des APIs distantes</a:t>
            </a:r>
          </a:p>
          <a:p>
            <a:pPr marL="457200" lvl="0" indent="-228600" rtl="0">
              <a:spcBef>
                <a:spcPts val="0"/>
              </a:spcBef>
            </a:pPr>
            <a:r>
              <a:rPr lang="fr" dirty="0"/>
              <a:t>accès à une BD </a:t>
            </a:r>
            <a:r>
              <a:rPr lang="fr" dirty="0">
                <a:solidFill>
                  <a:schemeClr val="dk1"/>
                </a:solidFill>
              </a:rPr>
              <a:t>(embarquée,  </a:t>
            </a:r>
            <a:r>
              <a:rPr lang="fr" dirty="0" err="1">
                <a:solidFill>
                  <a:schemeClr val="dk1"/>
                </a:solidFill>
              </a:rPr>
              <a:t>localStorage</a:t>
            </a:r>
            <a:r>
              <a:rPr lang="fr" dirty="0">
                <a:solidFill>
                  <a:schemeClr val="dk1"/>
                </a:solidFill>
              </a:rPr>
              <a:t>, </a:t>
            </a:r>
            <a:r>
              <a:rPr lang="fr" dirty="0" err="1">
                <a:solidFill>
                  <a:schemeClr val="dk1"/>
                </a:solidFill>
              </a:rPr>
              <a:t>etc</a:t>
            </a:r>
            <a:r>
              <a:rPr lang="fr" dirty="0" smtClean="0">
                <a:solidFill>
                  <a:schemeClr val="dk1"/>
                </a:solidFill>
              </a:rPr>
              <a:t>).</a:t>
            </a:r>
            <a:endParaRPr dirty="0">
              <a:solidFill>
                <a:schemeClr val="dk1"/>
              </a:solidFill>
            </a:endParaRPr>
          </a:p>
          <a:p>
            <a:pPr lvl="0" rtl="0">
              <a:spcBef>
                <a:spcPts val="0"/>
              </a:spcBef>
              <a:buNone/>
            </a:pPr>
            <a:endParaRPr dirty="0">
              <a:solidFill>
                <a:schemeClr val="dk1"/>
              </a:solidFill>
            </a:endParaRPr>
          </a:p>
          <a:p>
            <a:pPr lvl="0" rtl="0">
              <a:spcBef>
                <a:spcPts val="0"/>
              </a:spcBef>
              <a:buNone/>
            </a:pPr>
            <a:r>
              <a:rPr lang="fr" dirty="0">
                <a:solidFill>
                  <a:schemeClr val="dk1"/>
                </a:solidFill>
              </a:rPr>
              <a:t>	</a:t>
            </a:r>
          </a:p>
          <a:p>
            <a:pPr lvl="0" rtl="0">
              <a:spcBef>
                <a:spcPts val="0"/>
              </a:spcBef>
              <a:buNone/>
            </a:pPr>
            <a:endParaRPr dirty="0"/>
          </a:p>
        </p:txBody>
      </p:sp>
    </p:spTree>
    <p:extLst>
      <p:ext uri="{BB962C8B-B14F-4D97-AF65-F5344CB8AC3E}">
        <p14:creationId xmlns:p14="http://schemas.microsoft.com/office/powerpoint/2010/main" val="400971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071749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F736614-52D3-A646-BE39-6848C1790144}" type="slidenum">
              <a:rPr lang="fr-FR" smtClean="0"/>
              <a:t>2</a:t>
            </a:fld>
            <a:endParaRPr lang="fr-FR"/>
          </a:p>
        </p:txBody>
      </p:sp>
    </p:spTree>
    <p:extLst>
      <p:ext uri="{BB962C8B-B14F-4D97-AF65-F5344CB8AC3E}">
        <p14:creationId xmlns:p14="http://schemas.microsoft.com/office/powerpoint/2010/main" val="1825173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a:t>Avec tout ce que nous venons de voir sur React et Redux, vous êtes d’ores et déjà capable d’écrire votre première application react-native.</a:t>
            </a:r>
          </a:p>
        </p:txBody>
      </p:sp>
    </p:spTree>
    <p:extLst>
      <p:ext uri="{BB962C8B-B14F-4D97-AF65-F5344CB8AC3E}">
        <p14:creationId xmlns:p14="http://schemas.microsoft.com/office/powerpoint/2010/main" val="2109519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FR" dirty="0" smtClean="0"/>
              <a:t>Syntaxe proche de </a:t>
            </a:r>
            <a:r>
              <a:rPr lang="fr-FR" dirty="0" err="1" smtClean="0"/>
              <a:t>React</a:t>
            </a:r>
            <a:r>
              <a:rPr lang="fr-FR" dirty="0" smtClean="0"/>
              <a:t> DOM</a:t>
            </a:r>
          </a:p>
          <a:p>
            <a:pPr lvl="0">
              <a:spcBef>
                <a:spcPts val="0"/>
              </a:spcBef>
              <a:buNone/>
            </a:pPr>
            <a:endParaRPr lang="fr" dirty="0"/>
          </a:p>
          <a:p>
            <a:pPr lvl="0">
              <a:spcBef>
                <a:spcPts val="0"/>
              </a:spcBef>
              <a:buNone/>
            </a:pPr>
            <a:endParaRPr dirty="0"/>
          </a:p>
          <a:p>
            <a:pPr lvl="0">
              <a:spcBef>
                <a:spcPts val="0"/>
              </a:spcBef>
              <a:buNone/>
            </a:pPr>
            <a:r>
              <a:rPr lang="fr-FR" dirty="0" smtClean="0"/>
              <a:t>Introduit les styles.</a:t>
            </a:r>
          </a:p>
          <a:p>
            <a:pPr lvl="0">
              <a:spcBef>
                <a:spcPts val="0"/>
              </a:spcBef>
              <a:buNone/>
            </a:pPr>
            <a:endParaRPr lang="fr-FR" dirty="0" smtClean="0"/>
          </a:p>
          <a:p>
            <a:pPr lvl="0">
              <a:spcBef>
                <a:spcPts val="0"/>
              </a:spcBef>
              <a:buNone/>
            </a:pPr>
            <a:r>
              <a:rPr lang="fr-FR" dirty="0" smtClean="0"/>
              <a:t>Spécifique</a:t>
            </a:r>
            <a:r>
              <a:rPr lang="fr-FR" baseline="0" dirty="0" smtClean="0"/>
              <a:t> : Proche du CSS</a:t>
            </a:r>
            <a:r>
              <a:rPr lang="fr-FR" dirty="0" smtClean="0"/>
              <a:t> </a:t>
            </a:r>
          </a:p>
          <a:p>
            <a:pPr lvl="0">
              <a:spcBef>
                <a:spcPts val="0"/>
              </a:spcBef>
              <a:buNone/>
            </a:pPr>
            <a:endParaRPr lang="fr-FR" dirty="0" smtClean="0"/>
          </a:p>
          <a:p>
            <a:pPr lvl="0">
              <a:spcBef>
                <a:spcPts val="0"/>
              </a:spcBef>
              <a:buNone/>
            </a:pPr>
            <a:r>
              <a:rPr lang="fr-FR" dirty="0" smtClean="0"/>
              <a:t>P</a:t>
            </a:r>
            <a:r>
              <a:rPr lang="fr" dirty="0" err="1" smtClean="0"/>
              <a:t>ropriétés</a:t>
            </a:r>
            <a:r>
              <a:rPr lang="fr" dirty="0" smtClean="0"/>
              <a:t> tel</a:t>
            </a:r>
            <a:r>
              <a:rPr lang="fr-FR" dirty="0" smtClean="0"/>
              <a:t>les</a:t>
            </a:r>
            <a:r>
              <a:rPr lang="fr" dirty="0" smtClean="0"/>
              <a:t> </a:t>
            </a:r>
            <a:r>
              <a:rPr lang="fr" dirty="0"/>
              <a:t>que </a:t>
            </a:r>
            <a:r>
              <a:rPr lang="fr" dirty="0" err="1"/>
              <a:t>color</a:t>
            </a:r>
            <a:r>
              <a:rPr lang="fr" dirty="0"/>
              <a:t>, </a:t>
            </a:r>
            <a:r>
              <a:rPr lang="fr" dirty="0" err="1" smtClean="0"/>
              <a:t>fontSize</a:t>
            </a:r>
            <a:r>
              <a:rPr lang="fr-FR" dirty="0" smtClean="0"/>
              <a:t>.</a:t>
            </a:r>
          </a:p>
          <a:p>
            <a:pPr lvl="0">
              <a:spcBef>
                <a:spcPts val="0"/>
              </a:spcBef>
              <a:buNone/>
            </a:pPr>
            <a:endParaRPr lang="fr-FR" dirty="0" smtClean="0"/>
          </a:p>
          <a:p>
            <a:pPr lvl="0">
              <a:spcBef>
                <a:spcPts val="0"/>
              </a:spcBef>
              <a:buNone/>
            </a:pPr>
            <a:r>
              <a:rPr lang="fr-FR" dirty="0" err="1" smtClean="0"/>
              <a:t>Layouting</a:t>
            </a:r>
            <a:r>
              <a:rPr lang="fr-FR" baseline="0" dirty="0" smtClean="0"/>
              <a:t> =&gt; </a:t>
            </a:r>
            <a:r>
              <a:rPr lang="fr-FR" baseline="0" dirty="0" err="1" smtClean="0"/>
              <a:t>Flexbox</a:t>
            </a:r>
            <a:endParaRPr lang="fr-FR" baseline="0" dirty="0" smtClean="0"/>
          </a:p>
          <a:p>
            <a:pPr lvl="0">
              <a:spcBef>
                <a:spcPts val="0"/>
              </a:spcBef>
              <a:buNone/>
            </a:pPr>
            <a:endParaRPr lang="fr-FR" baseline="0" dirty="0" smtClean="0"/>
          </a:p>
          <a:p>
            <a:pPr lvl="0">
              <a:spcBef>
                <a:spcPts val="0"/>
              </a:spcBef>
              <a:buNone/>
            </a:pPr>
            <a:endParaRPr dirty="0"/>
          </a:p>
          <a:p>
            <a:pPr lvl="0">
              <a:spcBef>
                <a:spcPts val="0"/>
              </a:spcBef>
              <a:buNone/>
            </a:pPr>
            <a:r>
              <a:rPr lang="fr-FR" dirty="0" smtClean="0"/>
              <a:t>On </a:t>
            </a:r>
            <a:r>
              <a:rPr lang="fr-FR" dirty="0" err="1" smtClean="0"/>
              <a:t>préferera</a:t>
            </a:r>
            <a:r>
              <a:rPr lang="fr-FR" dirty="0" smtClean="0"/>
              <a:t> utiliser la classe</a:t>
            </a:r>
            <a:r>
              <a:rPr lang="fr-FR" baseline="0" dirty="0" smtClean="0"/>
              <a:t> </a:t>
            </a:r>
            <a:r>
              <a:rPr lang="fr-FR" baseline="0" dirty="0" err="1" smtClean="0"/>
              <a:t>StyleSheet</a:t>
            </a:r>
            <a:endParaRPr lang="fr" dirty="0"/>
          </a:p>
        </p:txBody>
      </p:sp>
    </p:spTree>
    <p:extLst>
      <p:ext uri="{BB962C8B-B14F-4D97-AF65-F5344CB8AC3E}">
        <p14:creationId xmlns:p14="http://schemas.microsoft.com/office/powerpoint/2010/main" val="981354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a:t>On partage l’état d’esprit React pour la réalisation d’appli (mobiles) natives en récupérant le meilleur des 2 mondes. La simplicité d’utilisation de React avec la rapidité des composants natifs et l’ergonomie qui va avec.</a:t>
            </a:r>
          </a:p>
          <a:p>
            <a:pPr lvl="0">
              <a:spcBef>
                <a:spcPts val="0"/>
              </a:spcBef>
              <a:buNone/>
            </a:pPr>
            <a:endParaRPr/>
          </a:p>
          <a:p>
            <a:pPr lvl="0">
              <a:spcBef>
                <a:spcPts val="0"/>
              </a:spcBef>
              <a:buNone/>
            </a:pPr>
            <a:r>
              <a:rPr lang="fr"/>
              <a:t>Non pas  “write once, run anywhere.” mais  “learn once, write anywhere.”</a:t>
            </a:r>
          </a:p>
          <a:p>
            <a:pPr lvl="0">
              <a:spcBef>
                <a:spcPts val="0"/>
              </a:spcBef>
              <a:buNone/>
            </a:pPr>
            <a:endParaRPr/>
          </a:p>
          <a:p>
            <a:pPr lvl="0">
              <a:spcBef>
                <a:spcPts val="0"/>
              </a:spcBef>
              <a:buNone/>
            </a:pPr>
            <a:r>
              <a:rPr lang="fr"/>
              <a:t>+40k starts</a:t>
            </a:r>
          </a:p>
          <a:p>
            <a:pPr lvl="0">
              <a:spcBef>
                <a:spcPts val="0"/>
              </a:spcBef>
              <a:buNone/>
            </a:pPr>
            <a:endParaRPr/>
          </a:p>
          <a:p>
            <a:pPr lvl="0" rtl="0">
              <a:spcBef>
                <a:spcPts val="0"/>
              </a:spcBef>
              <a:buNone/>
            </a:pPr>
            <a:r>
              <a:rPr lang="fr"/>
              <a:t>Facile à installer, on installe le CLI avec npm et on peut créer un nouveau projet en quelques minutes (+ le temps de télécharger les SDKs).</a:t>
            </a:r>
          </a:p>
        </p:txBody>
      </p:sp>
    </p:spTree>
    <p:extLst>
      <p:ext uri="{BB962C8B-B14F-4D97-AF65-F5344CB8AC3E}">
        <p14:creationId xmlns:p14="http://schemas.microsoft.com/office/powerpoint/2010/main" val="1665758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fr" dirty="0"/>
          </a:p>
        </p:txBody>
      </p:sp>
    </p:spTree>
    <p:extLst>
      <p:ext uri="{BB962C8B-B14F-4D97-AF65-F5344CB8AC3E}">
        <p14:creationId xmlns:p14="http://schemas.microsoft.com/office/powerpoint/2010/main" val="430919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a:t>La librairie RN fournit des API natives/modules</a:t>
            </a:r>
          </a:p>
          <a:p>
            <a:pPr lvl="0">
              <a:spcBef>
                <a:spcPts val="0"/>
              </a:spcBef>
              <a:buNone/>
            </a:pPr>
            <a:endParaRPr/>
          </a:p>
          <a:p>
            <a:pPr lvl="0">
              <a:spcBef>
                <a:spcPts val="0"/>
              </a:spcBef>
              <a:buNone/>
            </a:pPr>
            <a:r>
              <a:rPr lang="fr"/>
              <a:t>Composants natifs (binding avec le code natif)</a:t>
            </a:r>
          </a:p>
          <a:p>
            <a:pPr lvl="0">
              <a:spcBef>
                <a:spcPts val="0"/>
              </a:spcBef>
              <a:buNone/>
            </a:pPr>
            <a:r>
              <a:rPr lang="fr"/>
              <a:t>JS =&gt; association de composants natifs plus petits</a:t>
            </a:r>
          </a:p>
          <a:p>
            <a:pPr lvl="0">
              <a:spcBef>
                <a:spcPts val="0"/>
              </a:spcBef>
              <a:buNone/>
            </a:pPr>
            <a:r>
              <a:rPr lang="fr"/>
              <a:t>La communauté fournit des composants natifs + code JS ou uniquement JS</a:t>
            </a:r>
          </a:p>
          <a:p>
            <a:pPr lvl="0">
              <a:spcBef>
                <a:spcPts val="0"/>
              </a:spcBef>
              <a:buNone/>
            </a:pPr>
            <a:endParaRPr/>
          </a:p>
          <a:p>
            <a:pPr lvl="0">
              <a:spcBef>
                <a:spcPts val="0"/>
              </a:spcBef>
              <a:buNone/>
            </a:pPr>
            <a:r>
              <a:rPr lang="fr"/>
              <a:t>Le style, proche du Web, simple à prendre en main, layouting simple et des possibilités sans limite.</a:t>
            </a:r>
          </a:p>
        </p:txBody>
      </p:sp>
    </p:spTree>
    <p:extLst>
      <p:ext uri="{BB962C8B-B14F-4D97-AF65-F5344CB8AC3E}">
        <p14:creationId xmlns:p14="http://schemas.microsoft.com/office/powerpoint/2010/main" val="1038759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sz="1000">
                <a:solidFill>
                  <a:srgbClr val="484848"/>
                </a:solidFill>
                <a:latin typeface="Courier New"/>
                <a:ea typeface="Courier New"/>
                <a:cs typeface="Courier New"/>
                <a:sym typeface="Courier New"/>
              </a:rPr>
              <a:t>import { NativeModules } from </a:t>
            </a:r>
            <a:r>
              <a:rPr lang="fr" sz="1000">
                <a:solidFill>
                  <a:srgbClr val="2F9C0A"/>
                </a:solidFill>
                <a:latin typeface="Courier New"/>
                <a:ea typeface="Courier New"/>
                <a:cs typeface="Courier New"/>
                <a:sym typeface="Courier New"/>
              </a:rPr>
              <a:t>'react-native'</a:t>
            </a:r>
            <a:r>
              <a:rPr lang="fr" sz="1000">
                <a:solidFill>
                  <a:srgbClr val="484848"/>
                </a:solidFill>
                <a:latin typeface="Courier New"/>
                <a:ea typeface="Courier New"/>
                <a:cs typeface="Courier New"/>
                <a:sym typeface="Courier New"/>
              </a:rPr>
              <a:t>;</a:t>
            </a:r>
          </a:p>
          <a:p>
            <a:pPr lvl="0">
              <a:spcBef>
                <a:spcPts val="0"/>
              </a:spcBef>
              <a:buNone/>
            </a:pPr>
            <a:r>
              <a:rPr lang="fr" sz="1000">
                <a:solidFill>
                  <a:srgbClr val="484848"/>
                </a:solidFill>
                <a:latin typeface="Courier New"/>
                <a:ea typeface="Courier New"/>
                <a:cs typeface="Courier New"/>
                <a:sym typeface="Courier New"/>
              </a:rPr>
              <a:t>import { requireNativeComponent } from </a:t>
            </a:r>
            <a:r>
              <a:rPr lang="fr" sz="1000">
                <a:solidFill>
                  <a:srgbClr val="2F9C0A"/>
                </a:solidFill>
                <a:latin typeface="Courier New"/>
                <a:ea typeface="Courier New"/>
                <a:cs typeface="Courier New"/>
                <a:sym typeface="Courier New"/>
              </a:rPr>
              <a:t>'react-native'</a:t>
            </a:r>
            <a:r>
              <a:rPr lang="fr" sz="1000">
                <a:solidFill>
                  <a:srgbClr val="484848"/>
                </a:solidFill>
                <a:latin typeface="Courier New"/>
                <a:ea typeface="Courier New"/>
                <a:cs typeface="Courier New"/>
                <a:sym typeface="Courier New"/>
              </a:rPr>
              <a:t>;</a:t>
            </a:r>
          </a:p>
          <a:p>
            <a:pPr lvl="0">
              <a:spcBef>
                <a:spcPts val="0"/>
              </a:spcBef>
              <a:buNone/>
            </a:pPr>
            <a:endParaRPr sz="1000">
              <a:solidFill>
                <a:srgbClr val="484848"/>
              </a:solidFill>
              <a:latin typeface="Courier New"/>
              <a:ea typeface="Courier New"/>
              <a:cs typeface="Courier New"/>
              <a:sym typeface="Courier New"/>
            </a:endParaRPr>
          </a:p>
          <a:p>
            <a:pPr lvl="0">
              <a:spcBef>
                <a:spcPts val="0"/>
              </a:spcBef>
              <a:buNone/>
            </a:pPr>
            <a:r>
              <a:rPr lang="fr">
                <a:solidFill>
                  <a:srgbClr val="484848"/>
                </a:solidFill>
              </a:rPr>
              <a:t>Un projet RN, c’est une partie native et une partie JS. La partie native</a:t>
            </a:r>
          </a:p>
          <a:p>
            <a:pPr lvl="0">
              <a:spcBef>
                <a:spcPts val="0"/>
              </a:spcBef>
              <a:buNone/>
            </a:pPr>
            <a:endParaRPr>
              <a:solidFill>
                <a:srgbClr val="484848"/>
              </a:solidFill>
            </a:endParaRPr>
          </a:p>
          <a:p>
            <a:pPr lvl="0">
              <a:spcBef>
                <a:spcPts val="0"/>
              </a:spcBef>
              <a:buNone/>
            </a:pPr>
            <a:r>
              <a:rPr lang="fr">
                <a:solidFill>
                  <a:srgbClr val="484848"/>
                </a:solidFill>
              </a:rPr>
              <a:t>Les plateformes natives disposent de moyens (macro Objective C sur iOS, MainApplication.java sur Android) pour exposer 2 types de composants au bridge JS et donc de les rendre accessibles depuis le code applicatif JS :</a:t>
            </a:r>
          </a:p>
          <a:p>
            <a:pPr marL="457200" lvl="0" indent="-298450" rtl="0">
              <a:spcBef>
                <a:spcPts val="0"/>
              </a:spcBef>
              <a:buClr>
                <a:srgbClr val="484848"/>
              </a:buClr>
              <a:buSzPct val="100000"/>
            </a:pPr>
            <a:r>
              <a:rPr lang="fr">
                <a:solidFill>
                  <a:srgbClr val="484848"/>
                </a:solidFill>
              </a:rPr>
              <a:t>Les modules : Accès aux api natives (photos, notifications, modal box)</a:t>
            </a:r>
          </a:p>
          <a:p>
            <a:pPr marL="457200" lvl="0" indent="-298450" rtl="0">
              <a:spcBef>
                <a:spcPts val="0"/>
              </a:spcBef>
              <a:buClr>
                <a:srgbClr val="484848"/>
              </a:buClr>
              <a:buSzPct val="100000"/>
            </a:pPr>
            <a:r>
              <a:rPr lang="fr">
                <a:solidFill>
                  <a:srgbClr val="484848"/>
                </a:solidFill>
              </a:rPr>
              <a:t>Les composants UI : Exposition de composant natifs</a:t>
            </a:r>
          </a:p>
          <a:p>
            <a:pPr lvl="0" rtl="0">
              <a:spcBef>
                <a:spcPts val="0"/>
              </a:spcBef>
              <a:buNone/>
            </a:pPr>
            <a:endParaRPr>
              <a:solidFill>
                <a:srgbClr val="484848"/>
              </a:solidFill>
            </a:endParaRPr>
          </a:p>
          <a:p>
            <a:pPr lvl="0">
              <a:spcBef>
                <a:spcPts val="0"/>
              </a:spcBef>
              <a:buNone/>
            </a:pPr>
            <a:r>
              <a:rPr lang="fr">
                <a:solidFill>
                  <a:srgbClr val="484848"/>
                </a:solidFill>
              </a:rPr>
              <a:t>Le bridge sert de passerelle entre le code JS et le code natif et il est possible d’ajouter des composants natifs si on le souhaite.</a:t>
            </a:r>
          </a:p>
          <a:p>
            <a:pPr lvl="0">
              <a:spcBef>
                <a:spcPts val="0"/>
              </a:spcBef>
              <a:buNone/>
            </a:pPr>
            <a:endParaRPr>
              <a:solidFill>
                <a:srgbClr val="484848"/>
              </a:solidFill>
            </a:endParaRPr>
          </a:p>
          <a:p>
            <a:pPr lvl="0">
              <a:spcBef>
                <a:spcPts val="0"/>
              </a:spcBef>
              <a:buNone/>
            </a:pPr>
            <a:r>
              <a:rPr lang="fr">
                <a:solidFill>
                  <a:srgbClr val="484848"/>
                </a:solidFill>
              </a:rPr>
              <a:t>Ici, pour le composant View fournit par RN, chaque plateforme cible fournit au bridge l’implémentation native. Le bridge se chargera d’appeler le code natif quand l’instantiation du composant sera demandé.</a:t>
            </a:r>
          </a:p>
          <a:p>
            <a:pPr lvl="0">
              <a:spcBef>
                <a:spcPts val="0"/>
              </a:spcBef>
              <a:buNone/>
            </a:pPr>
            <a:endParaRPr>
              <a:solidFill>
                <a:srgbClr val="484848"/>
              </a:solidFill>
            </a:endParaRPr>
          </a:p>
          <a:p>
            <a:pPr lvl="0">
              <a:spcBef>
                <a:spcPts val="0"/>
              </a:spcBef>
              <a:buNone/>
            </a:pPr>
            <a:r>
              <a:rPr lang="fr">
                <a:solidFill>
                  <a:srgbClr val="484848"/>
                </a:solidFill>
              </a:rPr>
              <a:t>Autres plateformes car désormais, RN ne se limite pas qu’au mobile.</a:t>
            </a:r>
          </a:p>
        </p:txBody>
      </p:sp>
    </p:spTree>
    <p:extLst>
      <p:ext uri="{BB962C8B-B14F-4D97-AF65-F5344CB8AC3E}">
        <p14:creationId xmlns:p14="http://schemas.microsoft.com/office/powerpoint/2010/main" val="1089130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a:solidFill>
                  <a:srgbClr val="484848"/>
                </a:solidFill>
              </a:rPr>
              <a:t>Le packager, c’est votre plus fidèle ami quand vous développez avec RN. De la même manière que dans notre démo, nous utilisons webpack avec le dev server, ici la partie js sera fournie par le packager (en mode debug, en mode release, il nous fournira un bundle JS minifié) qui écoutera les changements de notre projet. Lors du lancement de l’application sur notre téléphone de dév, il se connectera sur le packager pour demander un bundle à executer.</a:t>
            </a:r>
          </a:p>
          <a:p>
            <a:pPr lvl="0">
              <a:spcBef>
                <a:spcPts val="0"/>
              </a:spcBef>
              <a:buNone/>
            </a:pPr>
            <a:endParaRPr>
              <a:solidFill>
                <a:srgbClr val="484848"/>
              </a:solidFill>
            </a:endParaRPr>
          </a:p>
          <a:p>
            <a:pPr lvl="0">
              <a:spcBef>
                <a:spcPts val="0"/>
              </a:spcBef>
              <a:buNone/>
            </a:pPr>
            <a:r>
              <a:rPr lang="fr">
                <a:solidFill>
                  <a:srgbClr val="484848"/>
                </a:solidFill>
              </a:rPr>
              <a:t>A chaque changement de notre code source, le packager poussera le nouveau bundle à notre application qui se mettra à jour en live ou hot reload.</a:t>
            </a:r>
          </a:p>
          <a:p>
            <a:pPr lvl="0">
              <a:spcBef>
                <a:spcPts val="0"/>
              </a:spcBef>
              <a:buNone/>
            </a:pPr>
            <a:endParaRPr>
              <a:solidFill>
                <a:srgbClr val="484848"/>
              </a:solidFill>
            </a:endParaRPr>
          </a:p>
          <a:p>
            <a:pPr lvl="0" rtl="0">
              <a:spcBef>
                <a:spcPts val="0"/>
              </a:spcBef>
              <a:buNone/>
            </a:pPr>
            <a:r>
              <a:rPr lang="fr">
                <a:solidFill>
                  <a:srgbClr val="484848"/>
                </a:solidFill>
              </a:rPr>
              <a:t>Live, rechargement complet sans conservation de l’état. Hot, rechargement des modules modifiés (perfectibles mais terriblement puissant).</a:t>
            </a:r>
          </a:p>
        </p:txBody>
      </p:sp>
    </p:spTree>
    <p:extLst>
      <p:ext uri="{BB962C8B-B14F-4D97-AF65-F5344CB8AC3E}">
        <p14:creationId xmlns:p14="http://schemas.microsoft.com/office/powerpoint/2010/main" val="965005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dirty="0"/>
              <a:t>Penser en </a:t>
            </a:r>
            <a:r>
              <a:rPr lang="fr" dirty="0" err="1"/>
              <a:t>React</a:t>
            </a:r>
            <a:r>
              <a:rPr lang="fr" dirty="0"/>
              <a:t> Native, c’est comme penser en </a:t>
            </a:r>
            <a:r>
              <a:rPr lang="fr" dirty="0" err="1"/>
              <a:t>React</a:t>
            </a:r>
            <a:r>
              <a:rPr lang="fr" dirty="0"/>
              <a:t>, c’est-à-dire en composants.</a:t>
            </a:r>
          </a:p>
          <a:p>
            <a:pPr lvl="0">
              <a:spcBef>
                <a:spcPts val="0"/>
              </a:spcBef>
              <a:buNone/>
            </a:pPr>
            <a:endParaRPr dirty="0"/>
          </a:p>
          <a:p>
            <a:pPr lvl="0">
              <a:spcBef>
                <a:spcPts val="0"/>
              </a:spcBef>
              <a:buNone/>
            </a:pPr>
            <a:r>
              <a:rPr lang="fr" dirty="0"/>
              <a:t>Nous allons nous baser sur notre application de démonstration pour l’expliquer.</a:t>
            </a:r>
          </a:p>
          <a:p>
            <a:pPr lvl="0">
              <a:spcBef>
                <a:spcPts val="0"/>
              </a:spcBef>
              <a:buNone/>
            </a:pPr>
            <a:endParaRPr dirty="0"/>
          </a:p>
          <a:p>
            <a:pPr lvl="0">
              <a:spcBef>
                <a:spcPts val="0"/>
              </a:spcBef>
              <a:buNone/>
            </a:pPr>
            <a:r>
              <a:rPr lang="fr" dirty="0"/>
              <a:t>Avant de réaliser une application, on commence par une phase de maquettage.</a:t>
            </a:r>
          </a:p>
          <a:p>
            <a:pPr lvl="0">
              <a:spcBef>
                <a:spcPts val="0"/>
              </a:spcBef>
              <a:buNone/>
            </a:pPr>
            <a:endParaRPr dirty="0"/>
          </a:p>
          <a:p>
            <a:pPr lvl="0">
              <a:spcBef>
                <a:spcPts val="0"/>
              </a:spcBef>
              <a:buNone/>
            </a:pPr>
            <a:r>
              <a:rPr lang="fr" dirty="0"/>
              <a:t>A partir de cette maquette, on découpe l’application en une hiérarchie de composants en identifiant les composants </a:t>
            </a:r>
            <a:r>
              <a:rPr lang="fr" dirty="0">
                <a:solidFill>
                  <a:schemeClr val="dk1"/>
                </a:solidFill>
              </a:rPr>
              <a:t>existant dans </a:t>
            </a:r>
            <a:r>
              <a:rPr lang="fr" dirty="0" err="1">
                <a:solidFill>
                  <a:schemeClr val="dk1"/>
                </a:solidFill>
              </a:rPr>
              <a:t>react</a:t>
            </a:r>
            <a:r>
              <a:rPr lang="fr" dirty="0">
                <a:solidFill>
                  <a:schemeClr val="dk1"/>
                </a:solidFill>
              </a:rPr>
              <a:t>-native, sur </a:t>
            </a:r>
            <a:r>
              <a:rPr lang="fr" dirty="0" err="1">
                <a:solidFill>
                  <a:schemeClr val="dk1"/>
                </a:solidFill>
              </a:rPr>
              <a:t>github</a:t>
            </a:r>
            <a:r>
              <a:rPr lang="fr" dirty="0">
                <a:solidFill>
                  <a:schemeClr val="dk1"/>
                </a:solidFill>
              </a:rPr>
              <a:t>, ou à créer sois même</a:t>
            </a:r>
          </a:p>
          <a:p>
            <a:pPr lvl="0">
              <a:spcBef>
                <a:spcPts val="0"/>
              </a:spcBef>
              <a:buNone/>
            </a:pPr>
            <a:endParaRPr dirty="0"/>
          </a:p>
          <a:p>
            <a:pPr lvl="0">
              <a:spcBef>
                <a:spcPts val="0"/>
              </a:spcBef>
              <a:buNone/>
            </a:pPr>
            <a:r>
              <a:rPr lang="fr" dirty="0"/>
              <a:t>Création de la version statique (permet si besoin de tester l’</a:t>
            </a:r>
            <a:r>
              <a:rPr lang="fr" dirty="0" err="1"/>
              <a:t>ihm</a:t>
            </a:r>
            <a:r>
              <a:rPr lang="fr" dirty="0"/>
              <a:t> et de travailler à plusieurs sur l’écran)</a:t>
            </a:r>
          </a:p>
          <a:p>
            <a:pPr lvl="0">
              <a:spcBef>
                <a:spcPts val="0"/>
              </a:spcBef>
              <a:buNone/>
            </a:pPr>
            <a:endParaRPr dirty="0"/>
          </a:p>
          <a:p>
            <a:pPr lvl="0">
              <a:spcBef>
                <a:spcPts val="0"/>
              </a:spcBef>
              <a:buNone/>
            </a:pPr>
            <a:r>
              <a:rPr lang="fr" dirty="0"/>
              <a:t>Besoin de définir l’état minimal d’un composant</a:t>
            </a:r>
          </a:p>
          <a:p>
            <a:pPr marL="457200" lvl="0" indent="-228600" rtl="0">
              <a:spcBef>
                <a:spcPts val="0"/>
              </a:spcBef>
            </a:pPr>
            <a:r>
              <a:rPr lang="fr" dirty="0">
                <a:solidFill>
                  <a:schemeClr val="dk1"/>
                </a:solidFill>
              </a:rPr>
              <a:t>Essayer de tendre vers des composants </a:t>
            </a:r>
            <a:r>
              <a:rPr lang="fr" dirty="0" err="1">
                <a:solidFill>
                  <a:schemeClr val="dk1"/>
                </a:solidFill>
              </a:rPr>
              <a:t>stateless</a:t>
            </a:r>
            <a:endParaRPr lang="fr" dirty="0">
              <a:solidFill>
                <a:schemeClr val="dk1"/>
              </a:solidFill>
            </a:endParaRPr>
          </a:p>
          <a:p>
            <a:pPr marL="457200" lvl="0" indent="-228600" rtl="0">
              <a:spcBef>
                <a:spcPts val="0"/>
              </a:spcBef>
            </a:pPr>
            <a:r>
              <a:rPr lang="fr" dirty="0"/>
              <a:t>Déterminer les données dynamiques </a:t>
            </a:r>
            <a:r>
              <a:rPr lang="fr" dirty="0">
                <a:solidFill>
                  <a:schemeClr val="dk1"/>
                </a:solidFill>
              </a:rPr>
              <a:t>minimales </a:t>
            </a:r>
            <a:r>
              <a:rPr lang="fr" dirty="0"/>
              <a:t>du composant</a:t>
            </a:r>
          </a:p>
          <a:p>
            <a:pPr marL="457200" lvl="0" indent="-228600" rtl="0">
              <a:spcBef>
                <a:spcPts val="0"/>
              </a:spcBef>
            </a:pPr>
            <a:r>
              <a:rPr lang="fr" dirty="0"/>
              <a:t>Exemple URL de recherche (possibilité de le mettre dans le store si besoin)</a:t>
            </a:r>
          </a:p>
          <a:p>
            <a:pPr lvl="0">
              <a:spcBef>
                <a:spcPts val="0"/>
              </a:spcBef>
              <a:buNone/>
            </a:pPr>
            <a:endParaRPr dirty="0"/>
          </a:p>
          <a:p>
            <a:pPr lvl="0">
              <a:spcBef>
                <a:spcPts val="0"/>
              </a:spcBef>
              <a:buNone/>
            </a:pPr>
            <a:r>
              <a:rPr lang="fr" dirty="0"/>
              <a:t>Identifier où se trouve les données dynamiques (composant, composant parent, store)</a:t>
            </a:r>
          </a:p>
          <a:p>
            <a:pPr lvl="0">
              <a:spcBef>
                <a:spcPts val="0"/>
              </a:spcBef>
              <a:buNone/>
            </a:pPr>
            <a:endParaRPr dirty="0"/>
          </a:p>
          <a:p>
            <a:pPr lvl="0" rtl="0">
              <a:spcBef>
                <a:spcPts val="0"/>
              </a:spcBef>
              <a:buNone/>
            </a:pPr>
            <a:r>
              <a:rPr lang="fr" dirty="0"/>
              <a:t>Ajout de la gestion des événements UI sur l’état de l’application (</a:t>
            </a:r>
            <a:r>
              <a:rPr lang="fr" dirty="0" err="1"/>
              <a:t>dispatch</a:t>
            </a:r>
            <a:r>
              <a:rPr lang="fr" dirty="0"/>
              <a:t> d’actions avec </a:t>
            </a:r>
            <a:r>
              <a:rPr lang="fr" dirty="0" err="1"/>
              <a:t>redux</a:t>
            </a:r>
            <a:r>
              <a:rPr lang="fr" dirty="0"/>
              <a:t>, ou autre gestion si pas de </a:t>
            </a:r>
            <a:r>
              <a:rPr lang="fr" dirty="0" err="1"/>
              <a:t>redux</a:t>
            </a:r>
            <a:r>
              <a:rPr lang="fr" dirty="0"/>
              <a:t>)</a:t>
            </a:r>
          </a:p>
        </p:txBody>
      </p:sp>
    </p:spTree>
    <p:extLst>
      <p:ext uri="{BB962C8B-B14F-4D97-AF65-F5344CB8AC3E}">
        <p14:creationId xmlns:p14="http://schemas.microsoft.com/office/powerpoint/2010/main" val="2056068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3" name="Shape 3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buChar char="-"/>
            </a:pPr>
            <a:r>
              <a:rPr lang="fr" dirty="0" err="1" smtClean="0"/>
              <a:t>Redux</a:t>
            </a:r>
            <a:r>
              <a:rPr lang="fr" dirty="0" smtClean="0"/>
              <a:t> (avec </a:t>
            </a:r>
            <a:r>
              <a:rPr lang="fr" dirty="0" err="1" smtClean="0"/>
              <a:t>devtools</a:t>
            </a:r>
            <a:r>
              <a:rPr lang="fr" dirty="0" smtClean="0"/>
              <a:t>)</a:t>
            </a:r>
          </a:p>
          <a:p>
            <a:pPr marL="457200" lvl="0" indent="-228600" rtl="0">
              <a:spcBef>
                <a:spcPts val="0"/>
              </a:spcBef>
              <a:buChar char="-"/>
            </a:pPr>
            <a:r>
              <a:rPr lang="fr" dirty="0" err="1" smtClean="0"/>
              <a:t>Reselect</a:t>
            </a:r>
            <a:endParaRPr lang="fr" dirty="0" smtClean="0"/>
          </a:p>
          <a:p>
            <a:pPr marL="457200" lvl="0" indent="-228600" rtl="0">
              <a:spcBef>
                <a:spcPts val="0"/>
              </a:spcBef>
              <a:buChar char="-"/>
            </a:pPr>
            <a:r>
              <a:rPr lang="fr" dirty="0" err="1" smtClean="0"/>
              <a:t>Redux</a:t>
            </a:r>
            <a:r>
              <a:rPr lang="fr" dirty="0" smtClean="0"/>
              <a:t> -saga/ </a:t>
            </a:r>
            <a:r>
              <a:rPr lang="fr" dirty="0" err="1" smtClean="0"/>
              <a:t>thunk</a:t>
            </a:r>
            <a:endParaRPr lang="fr" dirty="0" smtClean="0"/>
          </a:p>
          <a:p>
            <a:pPr marL="457200" lvl="0" indent="-228600" rtl="0">
              <a:spcBef>
                <a:spcPts val="0"/>
              </a:spcBef>
              <a:buChar char="-"/>
            </a:pPr>
            <a:r>
              <a:rPr lang="fr" dirty="0" smtClean="0"/>
              <a:t>Tous les composants RN sur </a:t>
            </a:r>
            <a:r>
              <a:rPr lang="fr" dirty="0" err="1" smtClean="0"/>
              <a:t>Github</a:t>
            </a:r>
            <a:endParaRPr lang="fr" dirty="0" smtClean="0"/>
          </a:p>
          <a:p>
            <a:pPr marL="457200" lvl="0" indent="-228600" rtl="0">
              <a:spcBef>
                <a:spcPts val="0"/>
              </a:spcBef>
              <a:buChar char="-"/>
            </a:pPr>
            <a:r>
              <a:rPr lang="fr" dirty="0" smtClean="0"/>
              <a:t>Toutes les librairies JS</a:t>
            </a:r>
          </a:p>
          <a:p>
            <a:pPr marL="457200" lvl="0" indent="-228600">
              <a:spcBef>
                <a:spcPts val="0"/>
              </a:spcBef>
              <a:buChar char="-"/>
            </a:pPr>
            <a:r>
              <a:rPr lang="fr" dirty="0" smtClean="0"/>
              <a:t>...</a:t>
            </a:r>
            <a:endParaRPr lang="fr-FR" dirty="0" smtClean="0"/>
          </a:p>
          <a:p>
            <a:pPr marL="457200" lvl="0" indent="-228600">
              <a:spcBef>
                <a:spcPts val="0"/>
              </a:spcBef>
              <a:buChar char="-"/>
            </a:pPr>
            <a:endParaRPr lang="fr-FR" dirty="0" smtClean="0"/>
          </a:p>
          <a:p>
            <a:pPr marL="228600" lvl="0" indent="0">
              <a:spcBef>
                <a:spcPts val="0"/>
              </a:spcBef>
              <a:buNone/>
            </a:pPr>
            <a:r>
              <a:rPr lang="fr-FR" dirty="0" smtClean="0"/>
              <a:t>Nuancer NPM</a:t>
            </a:r>
            <a:endParaRPr lang="fr" dirty="0"/>
          </a:p>
        </p:txBody>
      </p:sp>
    </p:spTree>
    <p:extLst>
      <p:ext uri="{BB962C8B-B14F-4D97-AF65-F5344CB8AC3E}">
        <p14:creationId xmlns:p14="http://schemas.microsoft.com/office/powerpoint/2010/main" val="13148072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1733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Mobilité</a:t>
            </a:r>
            <a:r>
              <a:rPr lang="fr-FR" baseline="0" dirty="0" smtClean="0"/>
              <a:t> = Beaucoup de solutions</a:t>
            </a:r>
          </a:p>
          <a:p>
            <a:endParaRPr lang="fr-FR" dirty="0" smtClean="0"/>
          </a:p>
          <a:p>
            <a:r>
              <a:rPr lang="fr-FR" dirty="0" smtClean="0"/>
              <a:t>Satisfaire nos clients et nous,</a:t>
            </a:r>
            <a:r>
              <a:rPr lang="fr-FR" baseline="0" dirty="0" smtClean="0"/>
              <a:t> les développeurs</a:t>
            </a:r>
            <a:endParaRPr lang="fr-FR" dirty="0"/>
          </a:p>
        </p:txBody>
      </p:sp>
      <p:sp>
        <p:nvSpPr>
          <p:cNvPr id="4" name="Espace réservé du numéro de diapositive 3"/>
          <p:cNvSpPr>
            <a:spLocks noGrp="1"/>
          </p:cNvSpPr>
          <p:nvPr>
            <p:ph type="sldNum" sz="quarter" idx="10"/>
          </p:nvPr>
        </p:nvSpPr>
        <p:spPr/>
        <p:txBody>
          <a:bodyPr/>
          <a:lstStyle/>
          <a:p>
            <a:fld id="{AF736614-52D3-A646-BE39-6848C1790144}" type="slidenum">
              <a:rPr lang="fr-FR" smtClean="0"/>
              <a:t>3</a:t>
            </a:fld>
            <a:endParaRPr lang="fr-FR"/>
          </a:p>
        </p:txBody>
      </p:sp>
    </p:spTree>
    <p:extLst>
      <p:ext uri="{BB962C8B-B14F-4D97-AF65-F5344CB8AC3E}">
        <p14:creationId xmlns:p14="http://schemas.microsoft.com/office/powerpoint/2010/main" val="15953086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just" rtl="0">
              <a:lnSpc>
                <a:spcPct val="115000"/>
              </a:lnSpc>
              <a:spcBef>
                <a:spcPts val="0"/>
              </a:spcBef>
              <a:buNone/>
            </a:pPr>
            <a:r>
              <a:rPr lang="fr-FR" dirty="0" smtClean="0">
                <a:solidFill>
                  <a:schemeClr val="dk1"/>
                </a:solidFill>
              </a:rPr>
              <a:t>Contexte ESN</a:t>
            </a:r>
          </a:p>
          <a:p>
            <a:pPr lvl="0" algn="just" rtl="0">
              <a:lnSpc>
                <a:spcPct val="115000"/>
              </a:lnSpc>
              <a:spcBef>
                <a:spcPts val="0"/>
              </a:spcBef>
              <a:buNone/>
            </a:pPr>
            <a:endParaRPr lang="fr-FR" dirty="0" smtClean="0">
              <a:solidFill>
                <a:schemeClr val="dk1"/>
              </a:solidFill>
            </a:endParaRPr>
          </a:p>
          <a:p>
            <a:pPr lvl="0" algn="just" rtl="0">
              <a:lnSpc>
                <a:spcPct val="115000"/>
              </a:lnSpc>
              <a:spcBef>
                <a:spcPts val="0"/>
              </a:spcBef>
              <a:buNone/>
            </a:pPr>
            <a:r>
              <a:rPr lang="fr" dirty="0" smtClean="0">
                <a:solidFill>
                  <a:schemeClr val="dk1"/>
                </a:solidFill>
              </a:rPr>
              <a:t>Points </a:t>
            </a:r>
            <a:r>
              <a:rPr lang="fr" dirty="0">
                <a:solidFill>
                  <a:schemeClr val="dk1"/>
                </a:solidFill>
              </a:rPr>
              <a:t>positifs</a:t>
            </a:r>
          </a:p>
          <a:p>
            <a:pPr marL="457200" lvl="0" indent="-228600" algn="just" rtl="0">
              <a:lnSpc>
                <a:spcPct val="115000"/>
              </a:lnSpc>
              <a:spcBef>
                <a:spcPts val="0"/>
              </a:spcBef>
              <a:buClr>
                <a:schemeClr val="dk1"/>
              </a:buClr>
            </a:pPr>
            <a:r>
              <a:rPr lang="fr" dirty="0">
                <a:solidFill>
                  <a:schemeClr val="dk1"/>
                </a:solidFill>
              </a:rPr>
              <a:t>Expérience de développement cool</a:t>
            </a:r>
          </a:p>
          <a:p>
            <a:pPr marL="914400" lvl="1" indent="-228600" algn="just" rtl="0">
              <a:lnSpc>
                <a:spcPct val="115000"/>
              </a:lnSpc>
              <a:spcBef>
                <a:spcPts val="0"/>
              </a:spcBef>
              <a:buClr>
                <a:schemeClr val="dk1"/>
              </a:buClr>
            </a:pPr>
            <a:r>
              <a:rPr lang="fr" dirty="0">
                <a:solidFill>
                  <a:schemeClr val="dk1"/>
                </a:solidFill>
              </a:rPr>
              <a:t>ES2015, nouvelles technos, outils de </a:t>
            </a:r>
            <a:r>
              <a:rPr lang="fr" dirty="0" err="1">
                <a:solidFill>
                  <a:schemeClr val="dk1"/>
                </a:solidFill>
              </a:rPr>
              <a:t>dév</a:t>
            </a:r>
            <a:r>
              <a:rPr lang="fr" dirty="0">
                <a:solidFill>
                  <a:schemeClr val="dk1"/>
                </a:solidFill>
              </a:rPr>
              <a:t> sympa</a:t>
            </a:r>
          </a:p>
          <a:p>
            <a:pPr marL="914400" lvl="1" indent="-228600" algn="just" rtl="0">
              <a:lnSpc>
                <a:spcPct val="115000"/>
              </a:lnSpc>
              <a:spcBef>
                <a:spcPts val="0"/>
              </a:spcBef>
              <a:buClr>
                <a:schemeClr val="dk1"/>
              </a:buClr>
            </a:pPr>
            <a:r>
              <a:rPr lang="fr" dirty="0">
                <a:solidFill>
                  <a:schemeClr val="dk1"/>
                </a:solidFill>
              </a:rPr>
              <a:t>Univers </a:t>
            </a:r>
            <a:r>
              <a:rPr lang="fr" dirty="0" err="1">
                <a:solidFill>
                  <a:schemeClr val="dk1"/>
                </a:solidFill>
              </a:rPr>
              <a:t>React</a:t>
            </a:r>
            <a:r>
              <a:rPr lang="fr" dirty="0">
                <a:solidFill>
                  <a:schemeClr val="dk1"/>
                </a:solidFill>
              </a:rPr>
              <a:t> </a:t>
            </a:r>
          </a:p>
          <a:p>
            <a:pPr marL="1371600" lvl="2" indent="-228600" algn="just" rtl="0">
              <a:lnSpc>
                <a:spcPct val="115000"/>
              </a:lnSpc>
              <a:spcBef>
                <a:spcPts val="0"/>
              </a:spcBef>
              <a:buClr>
                <a:schemeClr val="dk1"/>
              </a:buClr>
            </a:pPr>
            <a:r>
              <a:rPr lang="fr" dirty="0">
                <a:solidFill>
                  <a:schemeClr val="dk1"/>
                </a:solidFill>
              </a:rPr>
              <a:t>Communauté active</a:t>
            </a:r>
          </a:p>
          <a:p>
            <a:pPr marL="1371600" lvl="2" indent="-228600" algn="just" rtl="0">
              <a:lnSpc>
                <a:spcPct val="115000"/>
              </a:lnSpc>
              <a:spcBef>
                <a:spcPts val="0"/>
              </a:spcBef>
              <a:buClr>
                <a:schemeClr val="dk1"/>
              </a:buClr>
            </a:pPr>
            <a:r>
              <a:rPr lang="fr" dirty="0">
                <a:solidFill>
                  <a:schemeClr val="dk1"/>
                </a:solidFill>
              </a:rPr>
              <a:t>Simple</a:t>
            </a:r>
          </a:p>
          <a:p>
            <a:pPr marL="1371600" lvl="2" indent="-228600" algn="just" rtl="0">
              <a:lnSpc>
                <a:spcPct val="115000"/>
              </a:lnSpc>
              <a:spcBef>
                <a:spcPts val="0"/>
              </a:spcBef>
              <a:buClr>
                <a:schemeClr val="dk1"/>
              </a:buClr>
            </a:pPr>
            <a:r>
              <a:rPr lang="fr" dirty="0">
                <a:solidFill>
                  <a:schemeClr val="dk1"/>
                </a:solidFill>
              </a:rPr>
              <a:t>Outils performants (</a:t>
            </a:r>
            <a:r>
              <a:rPr lang="fr" dirty="0" err="1">
                <a:solidFill>
                  <a:schemeClr val="dk1"/>
                </a:solidFill>
              </a:rPr>
              <a:t>débugage</a:t>
            </a:r>
            <a:r>
              <a:rPr lang="fr" dirty="0">
                <a:solidFill>
                  <a:schemeClr val="dk1"/>
                </a:solidFill>
              </a:rPr>
              <a:t>)</a:t>
            </a:r>
          </a:p>
          <a:p>
            <a:pPr marL="914400" lvl="1" indent="-228600" algn="just" rtl="0">
              <a:lnSpc>
                <a:spcPct val="115000"/>
              </a:lnSpc>
              <a:spcBef>
                <a:spcPts val="0"/>
              </a:spcBef>
              <a:buClr>
                <a:schemeClr val="dk1"/>
              </a:buClr>
            </a:pPr>
            <a:r>
              <a:rPr lang="fr" dirty="0">
                <a:solidFill>
                  <a:schemeClr val="dk1"/>
                </a:solidFill>
              </a:rPr>
              <a:t>Univers JS</a:t>
            </a:r>
          </a:p>
          <a:p>
            <a:pPr marL="1371600" lvl="2" indent="-228600" algn="just" rtl="0">
              <a:lnSpc>
                <a:spcPct val="115000"/>
              </a:lnSpc>
              <a:spcBef>
                <a:spcPts val="0"/>
              </a:spcBef>
              <a:buClr>
                <a:schemeClr val="dk1"/>
              </a:buClr>
            </a:pPr>
            <a:r>
              <a:rPr lang="fr" dirty="0">
                <a:solidFill>
                  <a:schemeClr val="dk1"/>
                </a:solidFill>
              </a:rPr>
              <a:t>Open Source (librairies)</a:t>
            </a:r>
          </a:p>
          <a:p>
            <a:pPr marL="457200" lvl="0" indent="-228600" algn="just" rtl="0">
              <a:lnSpc>
                <a:spcPct val="115000"/>
              </a:lnSpc>
              <a:spcBef>
                <a:spcPts val="0"/>
              </a:spcBef>
              <a:buClr>
                <a:schemeClr val="dk1"/>
              </a:buClr>
            </a:pPr>
            <a:r>
              <a:rPr lang="fr" dirty="0">
                <a:solidFill>
                  <a:schemeClr val="dk1"/>
                </a:solidFill>
              </a:rPr>
              <a:t>Axes d’améliorations</a:t>
            </a:r>
          </a:p>
          <a:p>
            <a:pPr marL="914400" lvl="1" indent="-228600" algn="just" rtl="0">
              <a:lnSpc>
                <a:spcPct val="115000"/>
              </a:lnSpc>
              <a:spcBef>
                <a:spcPts val="0"/>
              </a:spcBef>
              <a:buClr>
                <a:schemeClr val="dk1"/>
              </a:buClr>
            </a:pPr>
            <a:r>
              <a:rPr lang="fr" dirty="0">
                <a:solidFill>
                  <a:schemeClr val="dk1"/>
                </a:solidFill>
              </a:rPr>
              <a:t>Agrémentation de la bibliothèque de composants</a:t>
            </a:r>
          </a:p>
          <a:p>
            <a:pPr marL="1371600" lvl="2" indent="-228600" algn="just" rtl="0">
              <a:lnSpc>
                <a:spcPct val="115000"/>
              </a:lnSpc>
              <a:spcBef>
                <a:spcPts val="0"/>
              </a:spcBef>
              <a:buClr>
                <a:schemeClr val="dk1"/>
              </a:buClr>
            </a:pPr>
            <a:r>
              <a:rPr lang="fr" dirty="0">
                <a:solidFill>
                  <a:schemeClr val="dk1"/>
                </a:solidFill>
              </a:rPr>
              <a:t>Photos </a:t>
            </a:r>
          </a:p>
          <a:p>
            <a:pPr marL="1371600" lvl="2" indent="-228600" algn="just" rtl="0">
              <a:lnSpc>
                <a:spcPct val="115000"/>
              </a:lnSpc>
              <a:spcBef>
                <a:spcPts val="0"/>
              </a:spcBef>
              <a:buClr>
                <a:schemeClr val="dk1"/>
              </a:buClr>
            </a:pPr>
            <a:r>
              <a:rPr lang="fr" dirty="0">
                <a:solidFill>
                  <a:schemeClr val="dk1"/>
                </a:solidFill>
              </a:rPr>
              <a:t>File System</a:t>
            </a:r>
          </a:p>
          <a:p>
            <a:pPr marL="914400" lvl="1" indent="-228600" algn="just" rtl="0">
              <a:lnSpc>
                <a:spcPct val="115000"/>
              </a:lnSpc>
              <a:spcBef>
                <a:spcPts val="0"/>
              </a:spcBef>
              <a:buClr>
                <a:schemeClr val="dk1"/>
              </a:buClr>
            </a:pPr>
            <a:r>
              <a:rPr lang="fr" dirty="0">
                <a:solidFill>
                  <a:schemeClr val="dk1"/>
                </a:solidFill>
              </a:rPr>
              <a:t>Maturité </a:t>
            </a:r>
          </a:p>
          <a:p>
            <a:pPr marL="1371600" lvl="2" indent="-228600" algn="just" rtl="0">
              <a:lnSpc>
                <a:spcPct val="115000"/>
              </a:lnSpc>
              <a:spcBef>
                <a:spcPts val="0"/>
              </a:spcBef>
              <a:buClr>
                <a:schemeClr val="dk1"/>
              </a:buClr>
            </a:pPr>
            <a:r>
              <a:rPr lang="fr" dirty="0">
                <a:solidFill>
                  <a:schemeClr val="dk1"/>
                </a:solidFill>
              </a:rPr>
              <a:t>Evolution fréquente des APIs (Release toutes les deux semaines)</a:t>
            </a:r>
          </a:p>
          <a:p>
            <a:pPr marL="1371600" lvl="2" indent="-228600" algn="just" rtl="0">
              <a:lnSpc>
                <a:spcPct val="115000"/>
              </a:lnSpc>
              <a:spcBef>
                <a:spcPts val="0"/>
              </a:spcBef>
              <a:buClr>
                <a:schemeClr val="dk1"/>
              </a:buClr>
            </a:pPr>
            <a:r>
              <a:rPr lang="fr" dirty="0">
                <a:solidFill>
                  <a:schemeClr val="dk1"/>
                </a:solidFill>
              </a:rPr>
              <a:t>Jeune</a:t>
            </a:r>
          </a:p>
          <a:p>
            <a:pPr marL="914400" lvl="1" indent="-228600" algn="just" rtl="0">
              <a:lnSpc>
                <a:spcPct val="115000"/>
              </a:lnSpc>
              <a:spcBef>
                <a:spcPts val="0"/>
              </a:spcBef>
              <a:buClr>
                <a:schemeClr val="dk1"/>
              </a:buClr>
            </a:pPr>
            <a:r>
              <a:rPr lang="fr" dirty="0">
                <a:solidFill>
                  <a:schemeClr val="dk1"/>
                </a:solidFill>
              </a:rPr>
              <a:t>Meilleur support Windows (potentiels conflits, </a:t>
            </a:r>
            <a:r>
              <a:rPr lang="fr" dirty="0" err="1" smtClean="0">
                <a:solidFill>
                  <a:schemeClr val="dk1"/>
                </a:solidFill>
              </a:rPr>
              <a:t>watchers</a:t>
            </a:r>
            <a:r>
              <a:rPr lang="fr" dirty="0" smtClean="0">
                <a:solidFill>
                  <a:schemeClr val="dk1"/>
                </a:solidFill>
              </a:rPr>
              <a:t>)On </a:t>
            </a:r>
            <a:r>
              <a:rPr lang="fr" dirty="0">
                <a:solidFill>
                  <a:schemeClr val="dk1"/>
                </a:solidFill>
              </a:rPr>
              <a:t>vous conseille de l’utiliser parce c’est simple, rapide, performant et fun</a:t>
            </a:r>
          </a:p>
        </p:txBody>
      </p:sp>
    </p:spTree>
    <p:extLst>
      <p:ext uri="{BB962C8B-B14F-4D97-AF65-F5344CB8AC3E}">
        <p14:creationId xmlns:p14="http://schemas.microsoft.com/office/powerpoint/2010/main" val="2125157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1" name="Shape 3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gn="just" rtl="0">
              <a:lnSpc>
                <a:spcPct val="115000"/>
              </a:lnSpc>
              <a:spcBef>
                <a:spcPts val="0"/>
              </a:spcBef>
              <a:buNone/>
            </a:pPr>
            <a:endParaRPr>
              <a:solidFill>
                <a:schemeClr val="dk1"/>
              </a:solidFill>
            </a:endParaRPr>
          </a:p>
          <a:p>
            <a:pPr lvl="0" rtl="0">
              <a:spcBef>
                <a:spcPts val="0"/>
              </a:spcBef>
              <a:buNone/>
            </a:pPr>
            <a:endParaRPr/>
          </a:p>
        </p:txBody>
      </p:sp>
    </p:spTree>
    <p:extLst>
      <p:ext uri="{BB962C8B-B14F-4D97-AF65-F5344CB8AC3E}">
        <p14:creationId xmlns:p14="http://schemas.microsoft.com/office/powerpoint/2010/main" val="1683610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356307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3 types majeurs</a:t>
            </a:r>
          </a:p>
          <a:p>
            <a:endParaRPr lang="fr-FR" dirty="0" smtClean="0"/>
          </a:p>
          <a:p>
            <a:r>
              <a:rPr lang="fr-FR" dirty="0" smtClean="0"/>
              <a:t>Hybrides</a:t>
            </a:r>
            <a:r>
              <a:rPr lang="fr-FR" baseline="0" dirty="0" smtClean="0"/>
              <a:t> = Web -&gt; Container </a:t>
            </a:r>
            <a:r>
              <a:rPr lang="fr-FR" baseline="0" dirty="0" err="1" smtClean="0"/>
              <a:t>WebView</a:t>
            </a:r>
            <a:endParaRPr lang="fr-FR" baseline="0" dirty="0" smtClean="0"/>
          </a:p>
          <a:p>
            <a:endParaRPr lang="fr-FR" baseline="0" dirty="0" smtClean="0"/>
          </a:p>
          <a:p>
            <a:r>
              <a:rPr lang="fr-FR" baseline="0" dirty="0" err="1" smtClean="0"/>
              <a:t>CrossPlatform</a:t>
            </a:r>
            <a:r>
              <a:rPr lang="fr-FR" baseline="0" dirty="0" smtClean="0"/>
              <a:t> = Pont entre natif et code JS ou C#</a:t>
            </a:r>
            <a:endParaRPr lang="fr-FR" dirty="0"/>
          </a:p>
        </p:txBody>
      </p:sp>
      <p:sp>
        <p:nvSpPr>
          <p:cNvPr id="4" name="Espace réservé du numéro de diapositive 3"/>
          <p:cNvSpPr>
            <a:spLocks noGrp="1"/>
          </p:cNvSpPr>
          <p:nvPr>
            <p:ph type="sldNum" sz="quarter" idx="10"/>
          </p:nvPr>
        </p:nvSpPr>
        <p:spPr/>
        <p:txBody>
          <a:bodyPr/>
          <a:lstStyle/>
          <a:p>
            <a:fld id="{AF736614-52D3-A646-BE39-6848C1790144}" type="slidenum">
              <a:rPr lang="fr-FR" smtClean="0"/>
              <a:t>4</a:t>
            </a:fld>
            <a:endParaRPr lang="fr-FR"/>
          </a:p>
        </p:txBody>
      </p:sp>
    </p:spTree>
    <p:extLst>
      <p:ext uri="{BB962C8B-B14F-4D97-AF65-F5344CB8AC3E}">
        <p14:creationId xmlns:p14="http://schemas.microsoft.com/office/powerpoint/2010/main" val="1015582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dirty="0" smtClean="0"/>
              <a:t>Subjectif (Retour d’expérience)</a:t>
            </a:r>
          </a:p>
          <a:p>
            <a:pPr lvl="0">
              <a:spcBef>
                <a:spcPts val="0"/>
              </a:spcBef>
              <a:buNone/>
            </a:pPr>
            <a:endParaRPr lang="fr" dirty="0" smtClean="0"/>
          </a:p>
          <a:p>
            <a:pPr lvl="0">
              <a:spcBef>
                <a:spcPts val="0"/>
              </a:spcBef>
              <a:buNone/>
            </a:pPr>
            <a:r>
              <a:rPr lang="fr" dirty="0" smtClean="0"/>
              <a:t>Société de service</a:t>
            </a:r>
            <a:endParaRPr lang="fr" dirty="0"/>
          </a:p>
        </p:txBody>
      </p:sp>
    </p:spTree>
    <p:extLst>
      <p:ext uri="{BB962C8B-B14F-4D97-AF65-F5344CB8AC3E}">
        <p14:creationId xmlns:p14="http://schemas.microsoft.com/office/powerpoint/2010/main" val="1684422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FR" dirty="0" smtClean="0"/>
              <a:t>Langages différentes</a:t>
            </a:r>
            <a:endParaRPr lang="fr" dirty="0"/>
          </a:p>
          <a:p>
            <a:pPr lvl="0">
              <a:spcBef>
                <a:spcPts val="0"/>
              </a:spcBef>
              <a:buNone/>
            </a:pPr>
            <a:endParaRPr dirty="0"/>
          </a:p>
          <a:p>
            <a:pPr lvl="0">
              <a:spcBef>
                <a:spcPts val="0"/>
              </a:spcBef>
              <a:buNone/>
            </a:pPr>
            <a:r>
              <a:rPr lang="fr-FR" dirty="0" smtClean="0"/>
              <a:t>Rendu</a:t>
            </a:r>
            <a:r>
              <a:rPr lang="fr-FR" baseline="0" dirty="0" smtClean="0"/>
              <a:t> non natif</a:t>
            </a:r>
            <a:endParaRPr lang="fr" dirty="0"/>
          </a:p>
        </p:txBody>
      </p:sp>
    </p:spTree>
    <p:extLst>
      <p:ext uri="{BB962C8B-B14F-4D97-AF65-F5344CB8AC3E}">
        <p14:creationId xmlns:p14="http://schemas.microsoft.com/office/powerpoint/2010/main" val="599271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dirty="0" smtClean="0"/>
              <a:t>Performance </a:t>
            </a:r>
            <a:r>
              <a:rPr lang="fr" dirty="0"/>
              <a:t>: </a:t>
            </a:r>
          </a:p>
          <a:p>
            <a:pPr marL="457200" lvl="0" indent="-228600" rtl="0">
              <a:spcBef>
                <a:spcPts val="0"/>
              </a:spcBef>
            </a:pPr>
            <a:r>
              <a:rPr lang="fr" dirty="0"/>
              <a:t>Web </a:t>
            </a:r>
            <a:r>
              <a:rPr lang="fr" dirty="0" err="1"/>
              <a:t>view</a:t>
            </a:r>
            <a:r>
              <a:rPr lang="fr" dirty="0"/>
              <a:t> (</a:t>
            </a:r>
            <a:r>
              <a:rPr lang="fr" dirty="0" smtClean="0"/>
              <a:t>hybrides</a:t>
            </a:r>
            <a:r>
              <a:rPr lang="fr-FR" dirty="0" smtClean="0"/>
              <a:t>)</a:t>
            </a:r>
            <a:endParaRPr lang="fr" dirty="0"/>
          </a:p>
        </p:txBody>
      </p:sp>
    </p:spTree>
    <p:extLst>
      <p:ext uri="{BB962C8B-B14F-4D97-AF65-F5344CB8AC3E}">
        <p14:creationId xmlns:p14="http://schemas.microsoft.com/office/powerpoint/2010/main" val="1512384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dirty="0" smtClean="0"/>
              <a:t>1 </a:t>
            </a:r>
            <a:r>
              <a:rPr lang="fr" dirty="0"/>
              <a:t>seul langage pour toutes les </a:t>
            </a:r>
            <a:r>
              <a:rPr lang="fr" dirty="0" smtClean="0"/>
              <a:t>plateforme</a:t>
            </a:r>
            <a:r>
              <a:rPr lang="fr-FR" dirty="0" smtClean="0"/>
              <a:t>s</a:t>
            </a:r>
          </a:p>
          <a:p>
            <a:pPr lvl="0">
              <a:spcBef>
                <a:spcPts val="0"/>
              </a:spcBef>
              <a:buNone/>
            </a:pPr>
            <a:endParaRPr lang="fr-FR" dirty="0" smtClean="0"/>
          </a:p>
          <a:p>
            <a:pPr lvl="0">
              <a:spcBef>
                <a:spcPts val="0"/>
              </a:spcBef>
              <a:buNone/>
            </a:pPr>
            <a:endParaRPr lang="fr-FR" dirty="0" smtClean="0"/>
          </a:p>
          <a:p>
            <a:pPr lvl="0">
              <a:spcBef>
                <a:spcPts val="0"/>
              </a:spcBef>
              <a:buNone/>
            </a:pPr>
            <a:r>
              <a:rPr lang="fr-FR" dirty="0" smtClean="0"/>
              <a:t>// </a:t>
            </a:r>
            <a:r>
              <a:rPr lang="fr-FR" dirty="0" err="1" smtClean="0"/>
              <a:t>Ending</a:t>
            </a:r>
            <a:endParaRPr dirty="0"/>
          </a:p>
          <a:p>
            <a:pPr lvl="0">
              <a:spcBef>
                <a:spcPts val="0"/>
              </a:spcBef>
              <a:buNone/>
            </a:pPr>
            <a:r>
              <a:rPr lang="fr-FR" dirty="0" smtClean="0"/>
              <a:t>JS facile à trouver </a:t>
            </a:r>
          </a:p>
          <a:p>
            <a:pPr lvl="0">
              <a:spcBef>
                <a:spcPts val="0"/>
              </a:spcBef>
              <a:buNone/>
            </a:pPr>
            <a:endParaRPr lang="fr-FR" dirty="0" smtClean="0"/>
          </a:p>
          <a:p>
            <a:pPr lvl="0">
              <a:spcBef>
                <a:spcPts val="0"/>
              </a:spcBef>
              <a:buNone/>
            </a:pPr>
            <a:r>
              <a:rPr lang="fr-FR" dirty="0" smtClean="0"/>
              <a:t>Bonne</a:t>
            </a:r>
            <a:r>
              <a:rPr lang="fr-FR" baseline="0" dirty="0" smtClean="0"/>
              <a:t> performance</a:t>
            </a:r>
          </a:p>
          <a:p>
            <a:pPr lvl="0">
              <a:spcBef>
                <a:spcPts val="0"/>
              </a:spcBef>
              <a:buNone/>
            </a:pPr>
            <a:endParaRPr lang="fr-FR" baseline="0" dirty="0" smtClean="0"/>
          </a:p>
          <a:p>
            <a:pPr lvl="0">
              <a:spcBef>
                <a:spcPts val="0"/>
              </a:spcBef>
              <a:buNone/>
            </a:pPr>
            <a:r>
              <a:rPr lang="fr-FR" dirty="0" smtClean="0"/>
              <a:t>R</a:t>
            </a:r>
            <a:r>
              <a:rPr lang="fr" dirty="0" err="1" smtClean="0"/>
              <a:t>endu</a:t>
            </a:r>
            <a:r>
              <a:rPr lang="fr" dirty="0" smtClean="0"/>
              <a:t> </a:t>
            </a:r>
            <a:r>
              <a:rPr lang="fr" dirty="0"/>
              <a:t>natif </a:t>
            </a:r>
            <a:endParaRPr lang="fr-FR" dirty="0" smtClean="0"/>
          </a:p>
          <a:p>
            <a:pPr lvl="0">
              <a:spcBef>
                <a:spcPts val="0"/>
              </a:spcBef>
              <a:buNone/>
            </a:pPr>
            <a:endParaRPr lang="fr-FR" dirty="0" smtClean="0"/>
          </a:p>
          <a:p>
            <a:pPr lvl="0">
              <a:spcBef>
                <a:spcPts val="0"/>
              </a:spcBef>
              <a:buNone/>
            </a:pPr>
            <a:r>
              <a:rPr lang="fr-FR" dirty="0" smtClean="0"/>
              <a:t>S</a:t>
            </a:r>
            <a:r>
              <a:rPr lang="fr" dirty="0" err="1" smtClean="0"/>
              <a:t>implicité</a:t>
            </a:r>
            <a:r>
              <a:rPr lang="fr" dirty="0" smtClean="0"/>
              <a:t> </a:t>
            </a:r>
            <a:r>
              <a:rPr lang="fr" dirty="0"/>
              <a:t>de </a:t>
            </a:r>
            <a:r>
              <a:rPr lang="fr" dirty="0" err="1"/>
              <a:t>React</a:t>
            </a:r>
            <a:r>
              <a:rPr lang="fr" dirty="0"/>
              <a:t> nous ont fait choisir </a:t>
            </a:r>
            <a:r>
              <a:rPr lang="fr" dirty="0" err="1"/>
              <a:t>React</a:t>
            </a:r>
            <a:r>
              <a:rPr lang="fr" dirty="0"/>
              <a:t> Native.</a:t>
            </a:r>
          </a:p>
        </p:txBody>
      </p:sp>
    </p:spTree>
    <p:extLst>
      <p:ext uri="{BB962C8B-B14F-4D97-AF65-F5344CB8AC3E}">
        <p14:creationId xmlns:p14="http://schemas.microsoft.com/office/powerpoint/2010/main" val="847789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dirty="0"/>
              <a:t>Mais avant de vous présenter </a:t>
            </a:r>
            <a:r>
              <a:rPr lang="fr" dirty="0" err="1"/>
              <a:t>React</a:t>
            </a:r>
            <a:r>
              <a:rPr lang="fr" dirty="0"/>
              <a:t>-Native, il est important d’introduire </a:t>
            </a:r>
            <a:r>
              <a:rPr lang="fr" dirty="0" err="1"/>
              <a:t>React</a:t>
            </a:r>
            <a:r>
              <a:rPr lang="fr" dirty="0"/>
              <a:t>.</a:t>
            </a:r>
          </a:p>
        </p:txBody>
      </p:sp>
    </p:spTree>
    <p:extLst>
      <p:ext uri="{BB962C8B-B14F-4D97-AF65-F5344CB8AC3E}">
        <p14:creationId xmlns:p14="http://schemas.microsoft.com/office/powerpoint/2010/main" val="1442297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7EBBB82F-F631-2A48-99E9-082F9D87FC7D}" type="datetime1">
              <a:rPr lang="fr-FR" smtClean="0"/>
              <a:t>23/11/2016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F91F8C6-8162-C848-8065-8DD29A51E036}" type="slidenum">
              <a:rPr lang="fr-FR" smtClean="0"/>
              <a:t>‹#›</a:t>
            </a:fld>
            <a:endParaRPr lang="fr-FR"/>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EAB49FE-754B-3E4D-8CF3-483A43FCEAB9}" type="datetime1">
              <a:rPr lang="fr-FR" smtClean="0"/>
              <a:t>23/11/2016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F91F8C6-8162-C848-8065-8DD29A51E036}" type="slidenum">
              <a:rPr lang="fr-FR" smtClean="0"/>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41F19A0-3E7B-D148-850D-00681A5D3B33}" type="datetime1">
              <a:rPr lang="fr-FR" smtClean="0"/>
              <a:t>23/11/2016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F91F8C6-8162-C848-8065-8DD29A51E036}" type="slidenum">
              <a:rPr lang="fr-FR" smtClean="0"/>
              <a:t>‹#›</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fr" smtClean="0"/>
              <a:pPr/>
              <a:t>‹#›</a:t>
            </a:fld>
            <a:endParaRPr lang="fr"/>
          </a:p>
        </p:txBody>
      </p:sp>
    </p:spTree>
    <p:extLst>
      <p:ext uri="{BB962C8B-B14F-4D97-AF65-F5344CB8AC3E}">
        <p14:creationId xmlns:p14="http://schemas.microsoft.com/office/powerpoint/2010/main" val="17665327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fr" smtClean="0"/>
              <a:pPr/>
              <a:t>‹#›</a:t>
            </a:fld>
            <a:endParaRPr lang="fr"/>
          </a:p>
        </p:txBody>
      </p:sp>
    </p:spTree>
    <p:extLst>
      <p:ext uri="{BB962C8B-B14F-4D97-AF65-F5344CB8AC3E}">
        <p14:creationId xmlns:p14="http://schemas.microsoft.com/office/powerpoint/2010/main" val="1154929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415600" y="5640767"/>
            <a:ext cx="7998400" cy="8068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fr" smtClean="0"/>
              <a:pPr/>
              <a:t>‹#›</a:t>
            </a:fld>
            <a:endParaRPr lang="fr"/>
          </a:p>
        </p:txBody>
      </p:sp>
    </p:spTree>
    <p:extLst>
      <p:ext uri="{BB962C8B-B14F-4D97-AF65-F5344CB8AC3E}">
        <p14:creationId xmlns:p14="http://schemas.microsoft.com/office/powerpoint/2010/main" val="1945425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524CFB91-8375-7248-8E1A-1134A6B01CCA}" type="datetime1">
              <a:rPr lang="fr-FR" smtClean="0"/>
              <a:t>23/11/2016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F91F8C6-8162-C848-8065-8DD29A51E036}" type="slidenum">
              <a:rPr lang="fr-FR" smtClean="0"/>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A11D1F38-BF30-F842-B95B-BDBDFA416B30}" type="datetime1">
              <a:rPr lang="fr-FR" smtClean="0"/>
              <a:t>23/11/2016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F91F8C6-8162-C848-8065-8DD29A51E036}" type="slidenum">
              <a:rPr lang="fr-FR" smtClean="0"/>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A71711B3-2781-ED42-9FB9-953154EC27C1}" type="datetime1">
              <a:rPr lang="fr-FR" smtClean="0"/>
              <a:t>23/11/2016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F91F8C6-8162-C848-8065-8DD29A51E036}" type="slidenum">
              <a:rPr lang="fr-FR" smtClean="0"/>
              <a:t>‹#›</a:t>
            </a:fld>
            <a:endParaRPr lang="fr-FR"/>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836FDE25-1B25-0A42-B048-908AC6B8889D}" type="datetime1">
              <a:rPr lang="fr-FR" smtClean="0"/>
              <a:t>23/11/2016</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7F91F8C6-8162-C848-8065-8DD29A51E036}" type="slidenum">
              <a:rPr lang="fr-FR" smtClean="0"/>
              <a:t>‹#›</a:t>
            </a:fld>
            <a:endParaRPr lang="fr-F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p:txBody>
          <a:bodyPr/>
          <a:lstStyle/>
          <a:p>
            <a:fld id="{85EC127B-06F2-E54B-B156-37FF89B43F5F}" type="datetime1">
              <a:rPr lang="fr-FR" smtClean="0"/>
              <a:t>23/11/2016</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F91F8C6-8162-C848-8065-8DD29A51E036}" type="slidenum">
              <a:rPr lang="fr-FR" smtClean="0"/>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58791F92-1AEE-FE48-B086-63CCEF68944F}" type="datetime1">
              <a:rPr lang="fr-FR" smtClean="0"/>
              <a:t>23/11/2016</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F91F8C6-8162-C848-8065-8DD29A51E036}" type="slidenum">
              <a:rPr lang="fr-FR" smtClean="0"/>
              <a:t>‹#›</a:t>
            </a:fld>
            <a:endParaRPr lang="fr-FR"/>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B9B77D52-E1BD-2942-B486-52E10C321934}" type="datetime1">
              <a:rPr lang="fr-FR" smtClean="0"/>
              <a:t>23/11/2016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F91F8C6-8162-C848-8065-8DD29A51E036}" type="slidenum">
              <a:rPr lang="fr-FR" smtClean="0"/>
              <a:t>‹#›</a:t>
            </a:fld>
            <a:endParaRPr lang="fr-F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AC4CD28-1AB4-1444-A244-EB1DB93B5DC6}" type="datetime1">
              <a:rPr lang="fr-FR" smtClean="0"/>
              <a:t>23/11/2016</a:t>
            </a:fld>
            <a:endParaRPr lang="fr-FR"/>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7F91F8C6-8162-C848-8065-8DD29A51E036}" type="slidenum">
              <a:rPr lang="fr-FR" smtClean="0"/>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Cliquez et modifiez le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DB51C6-4D36-1D47-B7E3-DCBCA1B588A2}" type="datetime1">
              <a:rPr lang="fr-FR" smtClean="0"/>
              <a:t>23/11/2016</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91F8C6-8162-C848-8065-8DD29A51E036}" type="slidenum">
              <a:rPr lang="fr-FR" smtClean="0"/>
              <a:t>‹#›</a:t>
            </a:fld>
            <a:endParaRPr lang="fr-FR"/>
          </a:p>
        </p:txBody>
      </p:sp>
    </p:spTree>
    <p:extLst>
      <p:ext uri="{BB962C8B-B14F-4D97-AF65-F5344CB8AC3E}">
        <p14:creationId xmlns:p14="http://schemas.microsoft.com/office/powerpoint/2010/main" val="1594842026"/>
      </p:ext>
    </p:extLst>
  </p:cSld>
  <p:clrMap bg1="lt1" tx1="dk1" bg2="lt2" tx2="dk2" accent1="accent1" accent2="accent2" accent3="accent3" accent4="accent4" accent5="accent5" accent6="accent6" hlink="hlink" folHlink="folHlink"/>
  <p:sldLayoutIdLst>
    <p:sldLayoutId id="2147484432" r:id="rId1"/>
    <p:sldLayoutId id="2147484433" r:id="rId2"/>
    <p:sldLayoutId id="2147484434" r:id="rId3"/>
    <p:sldLayoutId id="2147484435" r:id="rId4"/>
    <p:sldLayoutId id="2147484436" r:id="rId5"/>
    <p:sldLayoutId id="2147484437" r:id="rId6"/>
    <p:sldLayoutId id="2147484438" r:id="rId7"/>
    <p:sldLayoutId id="2147484439" r:id="rId8"/>
    <p:sldLayoutId id="2147484440" r:id="rId9"/>
    <p:sldLayoutId id="2147484441" r:id="rId10"/>
    <p:sldLayoutId id="2147484442" r:id="rId11"/>
    <p:sldLayoutId id="2147484443" r:id="rId12"/>
    <p:sldLayoutId id="2147484444" r:id="rId13"/>
    <p:sldLayoutId id="2147484445"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hyperlink" Target="https://github.com/facebook/react)" TargetMode="External"/><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23.png"/><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hyperlink" Target="https://github.com/reactjs/redux" TargetMode="External"/><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s://github.com/YuukanOO/" TargetMode="External"/><Relationship Id="rId5" Type="http://schemas.openxmlformats.org/officeDocument/2006/relationships/hyperlink" Target="https://twitter.com/julien_leicher" TargetMode="External"/><Relationship Id="rId6" Type="http://schemas.openxmlformats.org/officeDocument/2006/relationships/hyperlink" Target="http://julien.leicher.me" TargetMode="External"/><Relationship Id="rId7" Type="http://schemas.openxmlformats.org/officeDocument/2006/relationships/hyperlink" Target="https://twitter.com/QBisson" TargetMode="External"/><Relationship Id="rId8" Type="http://schemas.openxmlformats.org/officeDocument/2006/relationships/hyperlink" Target="https://github.com/omegas27" TargetMode="External"/><Relationship Id="rId9" Type="http://schemas.openxmlformats.org/officeDocument/2006/relationships/image" Target="../media/image4.jpg"/><Relationship Id="rId10"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23.png"/><Relationship Id="rId6" Type="http://schemas.openxmlformats.org/officeDocument/2006/relationships/image" Target="../media/image25.png"/><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hyperlink" Target="https://github.com/facebook/react-nativ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e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jpeg"/><Relationship Id="rId8" Type="http://schemas.openxmlformats.org/officeDocument/2006/relationships/image" Target="../media/image32.jpeg"/><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s://github.com/airbnb/react-native-map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1" Type="http://schemas.openxmlformats.org/officeDocument/2006/relationships/image" Target="../media/image44.png"/><Relationship Id="rId12" Type="http://schemas.openxmlformats.org/officeDocument/2006/relationships/image" Target="../media/image45.png"/><Relationship Id="rId13" Type="http://schemas.openxmlformats.org/officeDocument/2006/relationships/image" Target="../media/image46.png"/><Relationship Id="rId14" Type="http://schemas.openxmlformats.org/officeDocument/2006/relationships/image" Target="../media/image47.png"/><Relationship Id="rId15" Type="http://schemas.openxmlformats.org/officeDocument/2006/relationships/image" Target="../media/image48.png"/><Relationship Id="rId16" Type="http://schemas.openxmlformats.org/officeDocument/2006/relationships/image" Target="../media/image49.png"/><Relationship Id="rId17" Type="http://schemas.openxmlformats.org/officeDocument/2006/relationships/image" Target="../media/image50.png"/><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13.png"/><Relationship Id="rId5" Type="http://schemas.openxmlformats.org/officeDocument/2006/relationships/image" Target="../media/image23.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51.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microsoft.com/office/2007/relationships/hdphoto" Target="../media/hdphoto1.wdp"/><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52.jpg"/><Relationship Id="rId4" Type="http://schemas.openxmlformats.org/officeDocument/2006/relationships/hyperlink" Target="https://github.com/proxilabs" TargetMode="External"/><Relationship Id="rId5" Type="http://schemas.openxmlformats.org/officeDocument/2006/relationships/hyperlink" Target="https://twitter.com/julien_leicher" TargetMode="External"/><Relationship Id="rId6" Type="http://schemas.openxmlformats.org/officeDocument/2006/relationships/hyperlink" Target="https://twitter.com/QBisson" TargetMode="External"/><Relationship Id="rId7" Type="http://schemas.openxmlformats.org/officeDocument/2006/relationships/image" Target="../media/image4.jpg"/><Relationship Id="rId8"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hyperlink" Target="https://facebook.github.io/react/" TargetMode="External"/><Relationship Id="rId4" Type="http://schemas.openxmlformats.org/officeDocument/2006/relationships/hyperlink" Target="https://facebook.github.io/react-native/" TargetMode="External"/><Relationship Id="rId5" Type="http://schemas.openxmlformats.org/officeDocument/2006/relationships/hyperlink" Target="http://redux.js.org/" TargetMode="External"/><Relationship Id="rId6" Type="http://schemas.openxmlformats.org/officeDocument/2006/relationships/hyperlink" Target="http://academy.plot.ly/react/1-introduction/" TargetMode="External"/><Relationship Id="rId7" Type="http://schemas.openxmlformats.org/officeDocument/2006/relationships/hyperlink" Target="http://jaysoo.ca/2016/02/28/organizing-redux-application/" TargetMode="External"/><Relationship Id="rId8" Type="http://schemas.openxmlformats.org/officeDocument/2006/relationships/hyperlink" Target="http://stateofjs.com/" TargetMode="External"/><Relationship Id="rId9" Type="http://schemas.openxmlformats.org/officeDocument/2006/relationships/hyperlink" Target="https://medium.com/@dan_abramov/you-might-not-need-redux-be46360cf367" TargetMode="External"/><Relationship Id="rId10" Type="http://schemas.openxmlformats.org/officeDocument/2006/relationships/image" Target="../media/image53.jpg"/><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79424"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riangle 6"/>
          <p:cNvSpPr/>
          <p:nvPr/>
        </p:nvSpPr>
        <p:spPr>
          <a:xfrm rot="5400000" flipV="1">
            <a:off x="6067591" y="746165"/>
            <a:ext cx="6858000" cy="536567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8270" y="-19664"/>
            <a:ext cx="10163210" cy="6951406"/>
          </a:xfrm>
          <a:prstGeom prst="rect">
            <a:avLst/>
          </a:prstGeom>
          <a:noFill/>
          <a:ln>
            <a:noFill/>
          </a:ln>
        </p:spPr>
      </p:pic>
      <p:sp>
        <p:nvSpPr>
          <p:cNvPr id="2" name="Titre 1"/>
          <p:cNvSpPr>
            <a:spLocks noGrp="1"/>
          </p:cNvSpPr>
          <p:nvPr>
            <p:ph type="ctrTitle"/>
          </p:nvPr>
        </p:nvSpPr>
        <p:spPr>
          <a:xfrm>
            <a:off x="516193" y="1018613"/>
            <a:ext cx="3972233" cy="1445342"/>
          </a:xfrm>
          <a:noFill/>
        </p:spPr>
        <p:txBody>
          <a:bodyPr>
            <a:normAutofit fontScale="90000"/>
          </a:bodyPr>
          <a:lstStyle/>
          <a:p>
            <a:pPr algn="l"/>
            <a:r>
              <a:rPr lang="fr-FR" dirty="0">
                <a:solidFill>
                  <a:schemeClr val="bg1"/>
                </a:solidFill>
              </a:rPr>
              <a:t>Devenir </a:t>
            </a:r>
            <a:r>
              <a:rPr lang="fr-FR" b="1" dirty="0" smtClean="0">
                <a:solidFill>
                  <a:schemeClr val="bg1"/>
                </a:solidFill>
              </a:rPr>
              <a:t>Natif</a:t>
            </a:r>
            <a:r>
              <a:rPr lang="fr-FR" dirty="0" smtClean="0">
                <a:solidFill>
                  <a:schemeClr val="bg1"/>
                </a:solidFill>
              </a:rPr>
              <a:t> </a:t>
            </a:r>
            <a:br>
              <a:rPr lang="fr-FR" dirty="0" smtClean="0">
                <a:solidFill>
                  <a:schemeClr val="bg1"/>
                </a:solidFill>
              </a:rPr>
            </a:br>
            <a:r>
              <a:rPr lang="fr-FR" dirty="0" smtClean="0">
                <a:solidFill>
                  <a:schemeClr val="bg1"/>
                </a:solidFill>
              </a:rPr>
              <a:t>avec </a:t>
            </a:r>
            <a:r>
              <a:rPr lang="fr-FR" b="1" dirty="0" err="1" smtClean="0">
                <a:solidFill>
                  <a:schemeClr val="bg1"/>
                </a:solidFill>
              </a:rPr>
              <a:t>React</a:t>
            </a:r>
            <a:endParaRPr lang="fr-FR" b="1" dirty="0">
              <a:solidFill>
                <a:schemeClr val="bg1"/>
              </a:solidFill>
            </a:endParaRPr>
          </a:p>
        </p:txBody>
      </p:sp>
      <p:sp>
        <p:nvSpPr>
          <p:cNvPr id="3" name="Sous-titre 2"/>
          <p:cNvSpPr>
            <a:spLocks noGrp="1"/>
          </p:cNvSpPr>
          <p:nvPr>
            <p:ph type="subTitle" idx="1"/>
          </p:nvPr>
        </p:nvSpPr>
        <p:spPr>
          <a:xfrm>
            <a:off x="516193" y="2624214"/>
            <a:ext cx="2517059" cy="384456"/>
          </a:xfrm>
        </p:spPr>
        <p:txBody>
          <a:bodyPr>
            <a:normAutofit lnSpcReduction="10000"/>
          </a:bodyPr>
          <a:lstStyle/>
          <a:p>
            <a:pPr algn="l"/>
            <a:r>
              <a:rPr lang="fr-FR" dirty="0">
                <a:solidFill>
                  <a:schemeClr val="bg1"/>
                </a:solidFill>
              </a:rPr>
              <a:t>Du Web au </a:t>
            </a:r>
            <a:r>
              <a:rPr lang="fr-FR" dirty="0" smtClean="0">
                <a:solidFill>
                  <a:schemeClr val="bg1"/>
                </a:solidFill>
              </a:rPr>
              <a:t>Mobile</a:t>
            </a:r>
            <a:endParaRPr lang="fr-FR" dirty="0">
              <a:solidFill>
                <a:schemeClr val="bg1"/>
              </a:solidFill>
            </a:endParaRPr>
          </a:p>
        </p:txBody>
      </p:sp>
      <p:sp>
        <p:nvSpPr>
          <p:cNvPr id="10" name="Triangle 9"/>
          <p:cNvSpPr/>
          <p:nvPr/>
        </p:nvSpPr>
        <p:spPr>
          <a:xfrm rot="5400000" flipV="1">
            <a:off x="8925471" y="3618207"/>
            <a:ext cx="3665663" cy="2867999"/>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2122" y="5709773"/>
            <a:ext cx="1978908" cy="972355"/>
          </a:xfrm>
          <a:prstGeom prst="rect">
            <a:avLst/>
          </a:prstGeom>
        </p:spPr>
      </p:pic>
      <p:sp>
        <p:nvSpPr>
          <p:cNvPr id="11" name="Sous-titre 2"/>
          <p:cNvSpPr txBox="1">
            <a:spLocks/>
          </p:cNvSpPr>
          <p:nvPr/>
        </p:nvSpPr>
        <p:spPr>
          <a:xfrm>
            <a:off x="516192" y="6063682"/>
            <a:ext cx="2517059" cy="384456"/>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fr-FR" dirty="0" smtClean="0">
                <a:solidFill>
                  <a:srgbClr val="EEEEEE"/>
                </a:solidFill>
              </a:rPr>
              <a:t>24 Novembre 2016</a:t>
            </a:r>
            <a:endParaRPr lang="fr-FR" dirty="0">
              <a:solidFill>
                <a:srgbClr val="EEEEEE"/>
              </a:solidFill>
            </a:endParaRPr>
          </a:p>
        </p:txBody>
      </p:sp>
    </p:spTree>
    <p:extLst>
      <p:ext uri="{BB962C8B-B14F-4D97-AF65-F5344CB8AC3E}">
        <p14:creationId xmlns:p14="http://schemas.microsoft.com/office/powerpoint/2010/main" val="10689915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2" name="Shape 102" descr="React-1-0.png"/>
          <p:cNvPicPr preferRelativeResize="0"/>
          <p:nvPr/>
        </p:nvPicPr>
        <p:blipFill>
          <a:blip r:embed="rId3">
            <a:alphaModFix/>
          </a:blip>
          <a:stretch>
            <a:fillRect/>
          </a:stretch>
        </p:blipFill>
        <p:spPr>
          <a:xfrm>
            <a:off x="7443133" y="1690688"/>
            <a:ext cx="3910667" cy="1826767"/>
          </a:xfrm>
          <a:prstGeom prst="rect">
            <a:avLst/>
          </a:prstGeom>
          <a:noFill/>
          <a:ln>
            <a:noFill/>
          </a:ln>
        </p:spPr>
      </p:pic>
      <p:sp>
        <p:nvSpPr>
          <p:cNvPr id="6" name="Titre 1"/>
          <p:cNvSpPr>
            <a:spLocks noGrp="1"/>
          </p:cNvSpPr>
          <p:nvPr>
            <p:ph type="title"/>
          </p:nvPr>
        </p:nvSpPr>
        <p:spPr>
          <a:xfrm>
            <a:off x="838200" y="365125"/>
            <a:ext cx="10515600" cy="1325563"/>
          </a:xfrm>
        </p:spPr>
        <p:txBody>
          <a:bodyPr/>
          <a:lstStyle/>
          <a:p>
            <a:r>
              <a:rPr lang="fr-FR" dirty="0" err="1" smtClean="0"/>
              <a:t>React</a:t>
            </a:r>
            <a:endParaRPr lang="fr-FR" dirty="0"/>
          </a:p>
        </p:txBody>
      </p:sp>
      <p:sp>
        <p:nvSpPr>
          <p:cNvPr id="7" name="Espace réservé du contenu 2"/>
          <p:cNvSpPr txBox="1">
            <a:spLocks/>
          </p:cNvSpPr>
          <p:nvPr/>
        </p:nvSpPr>
        <p:spPr>
          <a:xfrm>
            <a:off x="838200" y="1675313"/>
            <a:ext cx="10515600" cy="3957337"/>
          </a:xfrm>
          <a:prstGeom prst="rect">
            <a:avLst/>
          </a:prstGeom>
        </p:spPr>
        <p:txBody>
          <a:bodyPr vert="horz" lIns="91425" tIns="91425" rIns="91425" bIns="91425" numCol="1" rtlCol="0" anchor="t" anchorCtr="0">
            <a:normAutofit lnSpcReduction="10000"/>
          </a:bodyPr>
          <a:lstStyle>
            <a:lvl1pPr marL="228600" lvl="0" indent="-228600" algn="l" defTabSz="914400" rtl="0" eaLnBrk="1" latinLnBrk="0" hangingPunct="1">
              <a:lnSpc>
                <a:spcPct val="90000"/>
              </a:lnSpc>
              <a:spcBef>
                <a:spcPts val="0"/>
              </a:spcBef>
              <a:buFont typeface="Arial"/>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Font typeface="Arial"/>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Font typeface="Arial"/>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9pPr>
          </a:lstStyle>
          <a:p>
            <a:pPr>
              <a:lnSpc>
                <a:spcPct val="150000"/>
              </a:lnSpc>
            </a:pPr>
            <a:r>
              <a:rPr lang="fr-FR" dirty="0" smtClean="0"/>
              <a:t>Librairie </a:t>
            </a:r>
            <a:r>
              <a:rPr lang="fr-FR" b="1" dirty="0" smtClean="0"/>
              <a:t>JavaScript</a:t>
            </a:r>
          </a:p>
          <a:p>
            <a:pPr>
              <a:lnSpc>
                <a:spcPct val="150000"/>
              </a:lnSpc>
            </a:pPr>
            <a:r>
              <a:rPr lang="fr-FR" dirty="0" smtClean="0"/>
              <a:t>UI orientée </a:t>
            </a:r>
            <a:r>
              <a:rPr lang="fr-FR" b="1" dirty="0" smtClean="0"/>
              <a:t>composants</a:t>
            </a:r>
          </a:p>
          <a:p>
            <a:pPr>
              <a:lnSpc>
                <a:spcPct val="150000"/>
              </a:lnSpc>
            </a:pPr>
            <a:r>
              <a:rPr lang="fr-FR" dirty="0" smtClean="0"/>
              <a:t>Créée par </a:t>
            </a:r>
            <a:r>
              <a:rPr lang="fr-FR" b="1" dirty="0" smtClean="0"/>
              <a:t>Facebook</a:t>
            </a:r>
            <a:r>
              <a:rPr lang="fr-FR" dirty="0" smtClean="0"/>
              <a:t> (2013)</a:t>
            </a:r>
          </a:p>
          <a:p>
            <a:pPr>
              <a:lnSpc>
                <a:spcPct val="150000"/>
              </a:lnSpc>
            </a:pPr>
            <a:r>
              <a:rPr lang="fr-FR" b="1" dirty="0" smtClean="0"/>
              <a:t>Open-source </a:t>
            </a:r>
            <a:r>
              <a:rPr lang="fr-FR" dirty="0" smtClean="0"/>
              <a:t>(</a:t>
            </a:r>
            <a:r>
              <a:rPr lang="fr-FR" dirty="0" smtClean="0">
                <a:hlinkClick r:id="rId4"/>
              </a:rPr>
              <a:t>https://github.com/facebook/react)</a:t>
            </a:r>
            <a:endParaRPr lang="fr-FR" dirty="0" smtClean="0"/>
          </a:p>
          <a:p>
            <a:pPr>
              <a:lnSpc>
                <a:spcPct val="150000"/>
              </a:lnSpc>
            </a:pPr>
            <a:r>
              <a:rPr lang="fr-FR" dirty="0" smtClean="0"/>
              <a:t>Simple &amp; performante</a:t>
            </a:r>
          </a:p>
          <a:p>
            <a:pPr>
              <a:lnSpc>
                <a:spcPct val="150000"/>
              </a:lnSpc>
            </a:pPr>
            <a:r>
              <a:rPr lang="fr-FR" dirty="0" smtClean="0"/>
              <a:t>Très populaire ! (53k+ étoiles)</a:t>
            </a:r>
          </a:p>
        </p:txBody>
      </p:sp>
      <p:sp>
        <p:nvSpPr>
          <p:cNvPr id="10" name="Rectangle 9"/>
          <p:cNvSpPr/>
          <p:nvPr/>
        </p:nvSpPr>
        <p:spPr>
          <a:xfrm>
            <a:off x="0" y="6375400"/>
            <a:ext cx="12192000" cy="482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numéro de diapositive 4"/>
          <p:cNvSpPr txBox="1">
            <a:spLocks/>
          </p:cNvSpPr>
          <p:nvPr/>
        </p:nvSpPr>
        <p:spPr>
          <a:xfrm>
            <a:off x="11493500" y="6434137"/>
            <a:ext cx="520700" cy="365125"/>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smtClean="0">
                <a:solidFill>
                  <a:schemeClr val="bg1"/>
                </a:solidFill>
              </a:rPr>
              <a:t>7</a:t>
            </a:r>
            <a:endParaRPr lang="fr-FR" sz="2000" b="1" dirty="0">
              <a:solidFill>
                <a:schemeClr val="bg1"/>
              </a:solidFill>
            </a:endParaRPr>
          </a:p>
        </p:txBody>
      </p:sp>
      <p:sp>
        <p:nvSpPr>
          <p:cNvPr id="12" name="Parallélogramme 11"/>
          <p:cNvSpPr/>
          <p:nvPr/>
        </p:nvSpPr>
        <p:spPr>
          <a:xfrm>
            <a:off x="-127000"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tx1">
                    <a:lumMod val="50000"/>
                    <a:lumOff val="50000"/>
                  </a:schemeClr>
                </a:solidFill>
              </a:rPr>
              <a:t>Etat de l’art</a:t>
            </a:r>
            <a:endParaRPr lang="fr-FR" sz="1600" dirty="0">
              <a:solidFill>
                <a:schemeClr val="tx1">
                  <a:lumMod val="50000"/>
                  <a:lumOff val="50000"/>
                </a:schemeClr>
              </a:solidFill>
            </a:endParaRPr>
          </a:p>
        </p:txBody>
      </p:sp>
      <p:sp>
        <p:nvSpPr>
          <p:cNvPr id="13" name="Parallélogramme 12"/>
          <p:cNvSpPr/>
          <p:nvPr/>
        </p:nvSpPr>
        <p:spPr>
          <a:xfrm>
            <a:off x="1752600" y="6375400"/>
            <a:ext cx="1980000" cy="488949"/>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bg1"/>
                </a:solidFill>
              </a:rPr>
              <a:t>React</a:t>
            </a:r>
            <a:endParaRPr lang="fr-FR" sz="1600" dirty="0">
              <a:solidFill>
                <a:schemeClr val="bg1"/>
              </a:solidFill>
            </a:endParaRPr>
          </a:p>
        </p:txBody>
      </p:sp>
      <p:sp>
        <p:nvSpPr>
          <p:cNvPr id="14" name="Parallélogramme 13"/>
          <p:cNvSpPr/>
          <p:nvPr/>
        </p:nvSpPr>
        <p:spPr>
          <a:xfrm>
            <a:off x="36322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Redux</a:t>
            </a:r>
            <a:endParaRPr lang="fr-FR" sz="1600" dirty="0">
              <a:solidFill>
                <a:srgbClr val="0070C0"/>
              </a:solidFill>
            </a:endParaRPr>
          </a:p>
        </p:txBody>
      </p:sp>
      <p:sp>
        <p:nvSpPr>
          <p:cNvPr id="15" name="Parallélogramme 14"/>
          <p:cNvSpPr/>
          <p:nvPr/>
        </p:nvSpPr>
        <p:spPr>
          <a:xfrm>
            <a:off x="55118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React</a:t>
            </a:r>
            <a:r>
              <a:rPr lang="fr-FR" sz="1600" dirty="0" smtClean="0">
                <a:solidFill>
                  <a:srgbClr val="0070C0"/>
                </a:solidFill>
              </a:rPr>
              <a:t> Native</a:t>
            </a:r>
            <a:endParaRPr lang="fr-FR" sz="1600" dirty="0">
              <a:solidFill>
                <a:srgbClr val="0070C0"/>
              </a:solidFill>
            </a:endParaRPr>
          </a:p>
        </p:txBody>
      </p:sp>
      <p:sp>
        <p:nvSpPr>
          <p:cNvPr id="16" name="Parallélogramme 15"/>
          <p:cNvSpPr/>
          <p:nvPr/>
        </p:nvSpPr>
        <p:spPr>
          <a:xfrm>
            <a:off x="73904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Tooling</a:t>
            </a:r>
            <a:endParaRPr lang="fr-FR" sz="1600" dirty="0">
              <a:solidFill>
                <a:srgbClr val="0070C0"/>
              </a:solidFill>
            </a:endParaRPr>
          </a:p>
        </p:txBody>
      </p:sp>
      <p:sp>
        <p:nvSpPr>
          <p:cNvPr id="17" name="Parallélogramme 16"/>
          <p:cNvSpPr/>
          <p:nvPr/>
        </p:nvSpPr>
        <p:spPr>
          <a:xfrm>
            <a:off x="92700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rgbClr val="0070C0"/>
                </a:solidFill>
              </a:rPr>
              <a:t>Bilan</a:t>
            </a:r>
            <a:endParaRPr lang="fr-FR" sz="1600" dirty="0">
              <a:solidFill>
                <a:srgbClr val="0070C0"/>
              </a:solidFill>
            </a:endParaRPr>
          </a:p>
        </p:txBody>
      </p:sp>
    </p:spTree>
    <p:extLst>
      <p:ext uri="{BB962C8B-B14F-4D97-AF65-F5344CB8AC3E}">
        <p14:creationId xmlns:p14="http://schemas.microsoft.com/office/powerpoint/2010/main" val="204794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7">
                                            <p:txEl>
                                              <p:pRg st="2" end="2"/>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7">
                                            <p:txEl>
                                              <p:pRg st="4" end="4"/>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Shape 108"/>
          <p:cNvSpPr txBox="1"/>
          <p:nvPr/>
        </p:nvSpPr>
        <p:spPr>
          <a:xfrm>
            <a:off x="662041" y="1834063"/>
            <a:ext cx="6042800" cy="4000000"/>
          </a:xfrm>
          <a:prstGeom prst="rect">
            <a:avLst/>
          </a:prstGeom>
          <a:noFill/>
          <a:ln>
            <a:noFill/>
          </a:ln>
        </p:spPr>
        <p:txBody>
          <a:bodyPr lIns="121900" tIns="121900" rIns="121900" bIns="121900" anchor="ctr" anchorCtr="0">
            <a:noAutofit/>
          </a:bodyPr>
          <a:lstStyle/>
          <a:p>
            <a:r>
              <a:rPr lang="fr" sz="1400" dirty="0" smtClean="0">
                <a:solidFill>
                  <a:srgbClr val="FF5600"/>
                </a:solidFill>
                <a:highlight>
                  <a:srgbClr val="FFFFFF"/>
                </a:highlight>
                <a:latin typeface="Consolas"/>
                <a:ea typeface="Consolas"/>
                <a:cs typeface="Consolas"/>
                <a:sym typeface="Consolas"/>
              </a:rPr>
              <a:t>import</a:t>
            </a:r>
            <a:r>
              <a:rPr lang="fr" sz="1400" dirty="0" smtClean="0">
                <a:solidFill>
                  <a:schemeClr val="dk1"/>
                </a:solidFill>
                <a:highlight>
                  <a:srgbClr val="FFFFFF"/>
                </a:highlight>
                <a:latin typeface="Consolas"/>
                <a:ea typeface="Consolas"/>
                <a:cs typeface="Consolas"/>
                <a:sym typeface="Consolas"/>
              </a:rPr>
              <a:t> </a:t>
            </a:r>
            <a:r>
              <a:rPr lang="fr" sz="1400" dirty="0" err="1" smtClean="0">
                <a:solidFill>
                  <a:schemeClr val="dk1"/>
                </a:solidFill>
                <a:highlight>
                  <a:srgbClr val="FFFFFF"/>
                </a:highlight>
                <a:latin typeface="Consolas"/>
                <a:ea typeface="Consolas"/>
                <a:cs typeface="Consolas"/>
                <a:sym typeface="Consolas"/>
              </a:rPr>
              <a:t>React</a:t>
            </a:r>
            <a:r>
              <a:rPr lang="fr" sz="1400" dirty="0" smtClean="0">
                <a:solidFill>
                  <a:schemeClr val="dk1"/>
                </a:solidFill>
                <a:highlight>
                  <a:srgbClr val="FFFFFF"/>
                </a:highlight>
                <a:latin typeface="Consolas"/>
                <a:ea typeface="Consolas"/>
                <a:cs typeface="Consolas"/>
                <a:sym typeface="Consolas"/>
              </a:rPr>
              <a:t> </a:t>
            </a:r>
            <a:r>
              <a:rPr lang="fr" sz="1400" dirty="0" err="1" smtClean="0">
                <a:solidFill>
                  <a:schemeClr val="dk1"/>
                </a:solidFill>
                <a:highlight>
                  <a:srgbClr val="FFFFFF"/>
                </a:highlight>
                <a:latin typeface="Consolas"/>
                <a:ea typeface="Consolas"/>
                <a:cs typeface="Consolas"/>
                <a:sym typeface="Consolas"/>
              </a:rPr>
              <a:t>from</a:t>
            </a:r>
            <a:r>
              <a:rPr lang="fr" sz="1400" dirty="0" smtClean="0">
                <a:solidFill>
                  <a:schemeClr val="dk1"/>
                </a:solidFill>
                <a:highlight>
                  <a:srgbClr val="FFFFFF"/>
                </a:highlight>
                <a:latin typeface="Consolas"/>
                <a:ea typeface="Consolas"/>
                <a:cs typeface="Consolas"/>
                <a:sym typeface="Consolas"/>
              </a:rPr>
              <a:t> </a:t>
            </a:r>
            <a:r>
              <a:rPr lang="fr" sz="1400" dirty="0" smtClean="0">
                <a:solidFill>
                  <a:srgbClr val="00A33F"/>
                </a:solidFill>
                <a:highlight>
                  <a:srgbClr val="FFFFFF"/>
                </a:highlight>
                <a:latin typeface="Consolas"/>
                <a:ea typeface="Consolas"/>
                <a:cs typeface="Consolas"/>
                <a:sym typeface="Consolas"/>
              </a:rPr>
              <a:t>'</a:t>
            </a:r>
            <a:r>
              <a:rPr lang="fr" sz="1400" dirty="0" err="1" smtClean="0">
                <a:solidFill>
                  <a:srgbClr val="00A33F"/>
                </a:solidFill>
                <a:highlight>
                  <a:srgbClr val="FFFFFF"/>
                </a:highlight>
                <a:latin typeface="Consolas"/>
                <a:ea typeface="Consolas"/>
                <a:cs typeface="Consolas"/>
                <a:sym typeface="Consolas"/>
              </a:rPr>
              <a:t>react</a:t>
            </a:r>
            <a:r>
              <a:rPr lang="fr" sz="1400" dirty="0" smtClean="0">
                <a:solidFill>
                  <a:srgbClr val="00A33F"/>
                </a:solidFill>
                <a:highlight>
                  <a:srgbClr val="FFFFFF"/>
                </a:highlight>
                <a:latin typeface="Consolas"/>
                <a:ea typeface="Consolas"/>
                <a:cs typeface="Consolas"/>
                <a:sym typeface="Consolas"/>
              </a:rPr>
              <a:t>'</a:t>
            </a:r>
            <a:r>
              <a:rPr lang="fr" sz="1400" dirty="0" smtClean="0">
                <a:solidFill>
                  <a:schemeClr val="dk1"/>
                </a:solidFill>
                <a:highlight>
                  <a:srgbClr val="FFFFFF"/>
                </a:highlight>
                <a:latin typeface="Consolas"/>
                <a:ea typeface="Consolas"/>
                <a:cs typeface="Consolas"/>
                <a:sym typeface="Consolas"/>
              </a:rPr>
              <a:t>;</a:t>
            </a:r>
          </a:p>
          <a:p>
            <a:r>
              <a:rPr lang="fr" sz="1400" dirty="0" smtClean="0">
                <a:solidFill>
                  <a:srgbClr val="FF5600"/>
                </a:solidFill>
                <a:highlight>
                  <a:srgbClr val="FFFFFF"/>
                </a:highlight>
                <a:latin typeface="Consolas"/>
                <a:ea typeface="Consolas"/>
                <a:cs typeface="Consolas"/>
                <a:sym typeface="Consolas"/>
              </a:rPr>
              <a:t>import</a:t>
            </a:r>
            <a:r>
              <a:rPr lang="fr" sz="1400" dirty="0" smtClean="0">
                <a:solidFill>
                  <a:schemeClr val="dk1"/>
                </a:solidFill>
                <a:highlight>
                  <a:srgbClr val="FFFFFF"/>
                </a:highlight>
                <a:latin typeface="Consolas"/>
                <a:ea typeface="Consolas"/>
                <a:cs typeface="Consolas"/>
                <a:sym typeface="Consolas"/>
              </a:rPr>
              <a:t> { </a:t>
            </a:r>
            <a:r>
              <a:rPr lang="fr" sz="1400" dirty="0" err="1" smtClean="0">
                <a:solidFill>
                  <a:schemeClr val="dk1"/>
                </a:solidFill>
                <a:highlight>
                  <a:srgbClr val="FFFFFF"/>
                </a:highlight>
                <a:latin typeface="Consolas"/>
                <a:ea typeface="Consolas"/>
                <a:cs typeface="Consolas"/>
                <a:sym typeface="Consolas"/>
              </a:rPr>
              <a:t>render</a:t>
            </a:r>
            <a:r>
              <a:rPr lang="fr" sz="1400" dirty="0" smtClean="0">
                <a:solidFill>
                  <a:schemeClr val="dk1"/>
                </a:solidFill>
                <a:highlight>
                  <a:srgbClr val="FFFFFF"/>
                </a:highlight>
                <a:latin typeface="Consolas"/>
                <a:ea typeface="Consolas"/>
                <a:cs typeface="Consolas"/>
                <a:sym typeface="Consolas"/>
              </a:rPr>
              <a:t> } </a:t>
            </a:r>
            <a:r>
              <a:rPr lang="fr" sz="1400" dirty="0" err="1" smtClean="0">
                <a:solidFill>
                  <a:schemeClr val="dk1"/>
                </a:solidFill>
                <a:highlight>
                  <a:srgbClr val="FFFFFF"/>
                </a:highlight>
                <a:latin typeface="Consolas"/>
                <a:ea typeface="Consolas"/>
                <a:cs typeface="Consolas"/>
                <a:sym typeface="Consolas"/>
              </a:rPr>
              <a:t>from</a:t>
            </a:r>
            <a:r>
              <a:rPr lang="fr" sz="1400" dirty="0" smtClean="0">
                <a:solidFill>
                  <a:schemeClr val="dk1"/>
                </a:solidFill>
                <a:highlight>
                  <a:srgbClr val="FFFFFF"/>
                </a:highlight>
                <a:latin typeface="Consolas"/>
                <a:ea typeface="Consolas"/>
                <a:cs typeface="Consolas"/>
                <a:sym typeface="Consolas"/>
              </a:rPr>
              <a:t> </a:t>
            </a:r>
            <a:r>
              <a:rPr lang="fr" sz="1400" dirty="0" smtClean="0">
                <a:solidFill>
                  <a:srgbClr val="00A33F"/>
                </a:solidFill>
                <a:highlight>
                  <a:srgbClr val="FFFFFF"/>
                </a:highlight>
                <a:latin typeface="Consolas"/>
                <a:ea typeface="Consolas"/>
                <a:cs typeface="Consolas"/>
                <a:sym typeface="Consolas"/>
              </a:rPr>
              <a:t>'</a:t>
            </a:r>
            <a:r>
              <a:rPr lang="fr" sz="1400" dirty="0" err="1" smtClean="0">
                <a:solidFill>
                  <a:srgbClr val="00A33F"/>
                </a:solidFill>
                <a:highlight>
                  <a:srgbClr val="FFFFFF"/>
                </a:highlight>
                <a:latin typeface="Consolas"/>
                <a:ea typeface="Consolas"/>
                <a:cs typeface="Consolas"/>
                <a:sym typeface="Consolas"/>
              </a:rPr>
              <a:t>react</a:t>
            </a:r>
            <a:r>
              <a:rPr lang="fr" sz="1400" dirty="0" smtClean="0">
                <a:solidFill>
                  <a:srgbClr val="00A33F"/>
                </a:solidFill>
                <a:highlight>
                  <a:srgbClr val="FFFFFF"/>
                </a:highlight>
                <a:latin typeface="Consolas"/>
                <a:ea typeface="Consolas"/>
                <a:cs typeface="Consolas"/>
                <a:sym typeface="Consolas"/>
              </a:rPr>
              <a:t>-dom'</a:t>
            </a:r>
            <a:r>
              <a:rPr lang="fr" sz="1400" dirty="0" smtClean="0">
                <a:solidFill>
                  <a:schemeClr val="dk1"/>
                </a:solidFill>
                <a:highlight>
                  <a:srgbClr val="FFFFFF"/>
                </a:highlight>
                <a:latin typeface="Consolas"/>
                <a:ea typeface="Consolas"/>
                <a:cs typeface="Consolas"/>
                <a:sym typeface="Consolas"/>
              </a:rPr>
              <a:t>;</a:t>
            </a:r>
            <a:br>
              <a:rPr lang="fr" sz="1400" dirty="0" smtClean="0">
                <a:solidFill>
                  <a:schemeClr val="dk1"/>
                </a:solidFill>
                <a:highlight>
                  <a:srgbClr val="FFFFFF"/>
                </a:highlight>
                <a:latin typeface="Consolas"/>
                <a:ea typeface="Consolas"/>
                <a:cs typeface="Consolas"/>
                <a:sym typeface="Consolas"/>
              </a:rPr>
            </a:br>
            <a:r>
              <a:rPr lang="fr" sz="1400" dirty="0" smtClean="0">
                <a:solidFill>
                  <a:schemeClr val="dk1"/>
                </a:solidFill>
                <a:highlight>
                  <a:srgbClr val="FFFFFF"/>
                </a:highlight>
                <a:latin typeface="Consolas"/>
                <a:ea typeface="Consolas"/>
                <a:cs typeface="Consolas"/>
                <a:sym typeface="Consolas"/>
              </a:rPr>
              <a:t/>
            </a:r>
            <a:br>
              <a:rPr lang="fr" sz="1400" dirty="0" smtClean="0">
                <a:solidFill>
                  <a:schemeClr val="dk1"/>
                </a:solidFill>
                <a:highlight>
                  <a:srgbClr val="FFFFFF"/>
                </a:highlight>
                <a:latin typeface="Consolas"/>
                <a:ea typeface="Consolas"/>
                <a:cs typeface="Consolas"/>
                <a:sym typeface="Consolas"/>
              </a:rPr>
            </a:br>
            <a:r>
              <a:rPr lang="fr" sz="1400" dirty="0" smtClean="0">
                <a:solidFill>
                  <a:srgbClr val="FF5600"/>
                </a:solidFill>
                <a:highlight>
                  <a:srgbClr val="FFFFFF"/>
                </a:highlight>
                <a:latin typeface="Consolas"/>
                <a:ea typeface="Consolas"/>
                <a:cs typeface="Consolas"/>
                <a:sym typeface="Consolas"/>
              </a:rPr>
              <a:t>class</a:t>
            </a:r>
            <a:r>
              <a:rPr lang="fr" sz="1400" dirty="0" smtClean="0">
                <a:solidFill>
                  <a:schemeClr val="dk1"/>
                </a:solidFill>
                <a:highlight>
                  <a:srgbClr val="FFFFFF"/>
                </a:highlight>
                <a:latin typeface="Consolas"/>
                <a:ea typeface="Consolas"/>
                <a:cs typeface="Consolas"/>
                <a:sym typeface="Consolas"/>
              </a:rPr>
              <a:t> </a:t>
            </a:r>
            <a:r>
              <a:rPr lang="fr" sz="1400" dirty="0" err="1" smtClean="0">
                <a:solidFill>
                  <a:schemeClr val="dk1"/>
                </a:solidFill>
                <a:highlight>
                  <a:srgbClr val="FFFFFF"/>
                </a:highlight>
                <a:latin typeface="Consolas"/>
                <a:ea typeface="Consolas"/>
                <a:cs typeface="Consolas"/>
                <a:sym typeface="Consolas"/>
              </a:rPr>
              <a:t>Button</a:t>
            </a:r>
            <a:r>
              <a:rPr lang="fr" sz="1400" dirty="0" smtClean="0">
                <a:solidFill>
                  <a:schemeClr val="dk1"/>
                </a:solidFill>
                <a:highlight>
                  <a:srgbClr val="FFFFFF"/>
                </a:highlight>
                <a:latin typeface="Consolas"/>
                <a:ea typeface="Consolas"/>
                <a:cs typeface="Consolas"/>
                <a:sym typeface="Consolas"/>
              </a:rPr>
              <a:t> </a:t>
            </a:r>
            <a:r>
              <a:rPr lang="fr" sz="1400" dirty="0" err="1" smtClean="0">
                <a:solidFill>
                  <a:srgbClr val="FF5600"/>
                </a:solidFill>
                <a:highlight>
                  <a:srgbClr val="FFFFFF"/>
                </a:highlight>
                <a:latin typeface="Consolas"/>
                <a:ea typeface="Consolas"/>
                <a:cs typeface="Consolas"/>
                <a:sym typeface="Consolas"/>
              </a:rPr>
              <a:t>extends</a:t>
            </a:r>
            <a:r>
              <a:rPr lang="fr" sz="1400" dirty="0" smtClean="0">
                <a:solidFill>
                  <a:schemeClr val="dk1"/>
                </a:solidFill>
                <a:highlight>
                  <a:srgbClr val="FFFFFF"/>
                </a:highlight>
                <a:latin typeface="Consolas"/>
                <a:ea typeface="Consolas"/>
                <a:cs typeface="Consolas"/>
                <a:sym typeface="Consolas"/>
              </a:rPr>
              <a:t> </a:t>
            </a:r>
            <a:r>
              <a:rPr lang="fr" sz="1400" dirty="0" err="1" smtClean="0">
                <a:solidFill>
                  <a:schemeClr val="dk1"/>
                </a:solidFill>
                <a:highlight>
                  <a:srgbClr val="FFFFFF"/>
                </a:highlight>
                <a:latin typeface="Consolas"/>
                <a:ea typeface="Consolas"/>
                <a:cs typeface="Consolas"/>
                <a:sym typeface="Consolas"/>
              </a:rPr>
              <a:t>React.Component</a:t>
            </a:r>
            <a:r>
              <a:rPr lang="fr" sz="1400" dirty="0" smtClean="0">
                <a:solidFill>
                  <a:schemeClr val="dk1"/>
                </a:solidFill>
                <a:highlight>
                  <a:srgbClr val="FFFFFF"/>
                </a:highlight>
                <a:latin typeface="Consolas"/>
                <a:ea typeface="Consolas"/>
                <a:cs typeface="Consolas"/>
                <a:sym typeface="Consolas"/>
              </a:rPr>
              <a:t> {</a:t>
            </a:r>
            <a:br>
              <a:rPr lang="fr" sz="1400" dirty="0" smtClean="0">
                <a:solidFill>
                  <a:schemeClr val="dk1"/>
                </a:solidFill>
                <a:highlight>
                  <a:srgbClr val="FFFFFF"/>
                </a:highlight>
                <a:latin typeface="Consolas"/>
                <a:ea typeface="Consolas"/>
                <a:cs typeface="Consolas"/>
                <a:sym typeface="Consolas"/>
              </a:rPr>
            </a:br>
            <a:r>
              <a:rPr lang="fr" sz="1400" dirty="0" smtClean="0">
                <a:solidFill>
                  <a:schemeClr val="dk1"/>
                </a:solidFill>
                <a:highlight>
                  <a:srgbClr val="FFFFFF"/>
                </a:highlight>
                <a:latin typeface="Consolas"/>
                <a:ea typeface="Consolas"/>
                <a:cs typeface="Consolas"/>
                <a:sym typeface="Consolas"/>
              </a:rPr>
              <a:t>  </a:t>
            </a:r>
            <a:r>
              <a:rPr lang="fr" sz="1400" dirty="0" err="1" smtClean="0">
                <a:solidFill>
                  <a:schemeClr val="dk1"/>
                </a:solidFill>
                <a:highlight>
                  <a:srgbClr val="FFFFFF"/>
                </a:highlight>
                <a:latin typeface="Consolas"/>
                <a:ea typeface="Consolas"/>
                <a:cs typeface="Consolas"/>
                <a:sym typeface="Consolas"/>
              </a:rPr>
              <a:t>componentWillMount</a:t>
            </a:r>
            <a:r>
              <a:rPr lang="fr" sz="1400" dirty="0" smtClean="0">
                <a:solidFill>
                  <a:schemeClr val="dk1"/>
                </a:solidFill>
                <a:highlight>
                  <a:srgbClr val="FFFFFF"/>
                </a:highlight>
                <a:latin typeface="Consolas"/>
                <a:ea typeface="Consolas"/>
                <a:cs typeface="Consolas"/>
                <a:sym typeface="Consolas"/>
              </a:rPr>
              <a:t>() {</a:t>
            </a:r>
            <a:br>
              <a:rPr lang="fr" sz="1400" dirty="0" smtClean="0">
                <a:solidFill>
                  <a:schemeClr val="dk1"/>
                </a:solidFill>
                <a:highlight>
                  <a:srgbClr val="FFFFFF"/>
                </a:highlight>
                <a:latin typeface="Consolas"/>
                <a:ea typeface="Consolas"/>
                <a:cs typeface="Consolas"/>
                <a:sym typeface="Consolas"/>
              </a:rPr>
            </a:br>
            <a:r>
              <a:rPr lang="fr" sz="1400" dirty="0" smtClean="0">
                <a:solidFill>
                  <a:schemeClr val="dk1"/>
                </a:solidFill>
                <a:highlight>
                  <a:srgbClr val="FFFFFF"/>
                </a:highlight>
                <a:latin typeface="Consolas"/>
                <a:ea typeface="Consolas"/>
                <a:cs typeface="Consolas"/>
                <a:sym typeface="Consolas"/>
              </a:rPr>
              <a:t>    </a:t>
            </a:r>
            <a:r>
              <a:rPr lang="fr" sz="1400" dirty="0" err="1" smtClean="0">
                <a:solidFill>
                  <a:srgbClr val="21439C"/>
                </a:solidFill>
                <a:highlight>
                  <a:srgbClr val="FFFFFF"/>
                </a:highlight>
                <a:latin typeface="Consolas"/>
                <a:ea typeface="Consolas"/>
                <a:cs typeface="Consolas"/>
                <a:sym typeface="Consolas"/>
              </a:rPr>
              <a:t>console</a:t>
            </a:r>
            <a:r>
              <a:rPr lang="fr" sz="1400" dirty="0" err="1" smtClean="0">
                <a:solidFill>
                  <a:srgbClr val="A535AE"/>
                </a:solidFill>
                <a:highlight>
                  <a:srgbClr val="FFFFFF"/>
                </a:highlight>
                <a:latin typeface="Consolas"/>
                <a:ea typeface="Consolas"/>
                <a:cs typeface="Consolas"/>
                <a:sym typeface="Consolas"/>
              </a:rPr>
              <a:t>.info</a:t>
            </a:r>
            <a:r>
              <a:rPr lang="fr" sz="1400" dirty="0" smtClean="0">
                <a:solidFill>
                  <a:schemeClr val="dk1"/>
                </a:solidFill>
                <a:highlight>
                  <a:srgbClr val="FFFFFF"/>
                </a:highlight>
                <a:latin typeface="Consolas"/>
                <a:ea typeface="Consolas"/>
                <a:cs typeface="Consolas"/>
                <a:sym typeface="Consolas"/>
              </a:rPr>
              <a:t>(</a:t>
            </a:r>
            <a:r>
              <a:rPr lang="fr" sz="1400" dirty="0" smtClean="0">
                <a:solidFill>
                  <a:srgbClr val="00A33F"/>
                </a:solidFill>
                <a:highlight>
                  <a:srgbClr val="FFFFFF"/>
                </a:highlight>
                <a:latin typeface="Consolas"/>
                <a:ea typeface="Consolas"/>
                <a:cs typeface="Consolas"/>
                <a:sym typeface="Consolas"/>
              </a:rPr>
              <a:t>'Un bouton sauvage apparaît'</a:t>
            </a:r>
            <a:r>
              <a:rPr lang="fr" sz="1400" dirty="0" smtClean="0">
                <a:solidFill>
                  <a:schemeClr val="dk1"/>
                </a:solidFill>
                <a:highlight>
                  <a:srgbClr val="FFFFFF"/>
                </a:highlight>
                <a:latin typeface="Consolas"/>
                <a:ea typeface="Consolas"/>
                <a:cs typeface="Consolas"/>
                <a:sym typeface="Consolas"/>
              </a:rPr>
              <a:t>);</a:t>
            </a:r>
            <a:br>
              <a:rPr lang="fr" sz="1400" dirty="0" smtClean="0">
                <a:solidFill>
                  <a:schemeClr val="dk1"/>
                </a:solidFill>
                <a:highlight>
                  <a:srgbClr val="FFFFFF"/>
                </a:highlight>
                <a:latin typeface="Consolas"/>
                <a:ea typeface="Consolas"/>
                <a:cs typeface="Consolas"/>
                <a:sym typeface="Consolas"/>
              </a:rPr>
            </a:br>
            <a:r>
              <a:rPr lang="fr" sz="1400" dirty="0" smtClean="0">
                <a:solidFill>
                  <a:schemeClr val="dk1"/>
                </a:solidFill>
                <a:highlight>
                  <a:srgbClr val="FFFFFF"/>
                </a:highlight>
                <a:latin typeface="Consolas"/>
                <a:ea typeface="Consolas"/>
                <a:cs typeface="Consolas"/>
                <a:sym typeface="Consolas"/>
              </a:rPr>
              <a:t>  }</a:t>
            </a:r>
            <a:br>
              <a:rPr lang="fr" sz="1400" dirty="0" smtClean="0">
                <a:solidFill>
                  <a:schemeClr val="dk1"/>
                </a:solidFill>
                <a:highlight>
                  <a:srgbClr val="FFFFFF"/>
                </a:highlight>
                <a:latin typeface="Consolas"/>
                <a:ea typeface="Consolas"/>
                <a:cs typeface="Consolas"/>
                <a:sym typeface="Consolas"/>
              </a:rPr>
            </a:br>
            <a:r>
              <a:rPr lang="fr" sz="1400" dirty="0" smtClean="0">
                <a:solidFill>
                  <a:schemeClr val="dk1"/>
                </a:solidFill>
                <a:highlight>
                  <a:srgbClr val="FFFFFF"/>
                </a:highlight>
                <a:latin typeface="Consolas"/>
                <a:ea typeface="Consolas"/>
                <a:cs typeface="Consolas"/>
                <a:sym typeface="Consolas"/>
              </a:rPr>
              <a:t/>
            </a:r>
            <a:br>
              <a:rPr lang="fr" sz="1400" dirty="0" smtClean="0">
                <a:solidFill>
                  <a:schemeClr val="dk1"/>
                </a:solidFill>
                <a:highlight>
                  <a:srgbClr val="FFFFFF"/>
                </a:highlight>
                <a:latin typeface="Consolas"/>
                <a:ea typeface="Consolas"/>
                <a:cs typeface="Consolas"/>
                <a:sym typeface="Consolas"/>
              </a:rPr>
            </a:br>
            <a:r>
              <a:rPr lang="fr" sz="1400" dirty="0" smtClean="0">
                <a:solidFill>
                  <a:schemeClr val="dk1"/>
                </a:solidFill>
                <a:highlight>
                  <a:srgbClr val="FFFFFF"/>
                </a:highlight>
                <a:latin typeface="Consolas"/>
                <a:ea typeface="Consolas"/>
                <a:cs typeface="Consolas"/>
                <a:sym typeface="Consolas"/>
              </a:rPr>
              <a:t>  </a:t>
            </a:r>
            <a:r>
              <a:rPr lang="fr" sz="1400" dirty="0" err="1" smtClean="0">
                <a:solidFill>
                  <a:schemeClr val="dk1"/>
                </a:solidFill>
                <a:highlight>
                  <a:srgbClr val="FFFFFF"/>
                </a:highlight>
                <a:latin typeface="Consolas"/>
                <a:ea typeface="Consolas"/>
                <a:cs typeface="Consolas"/>
                <a:sym typeface="Consolas"/>
              </a:rPr>
              <a:t>render</a:t>
            </a:r>
            <a:r>
              <a:rPr lang="fr" sz="1400" dirty="0" smtClean="0">
                <a:solidFill>
                  <a:schemeClr val="dk1"/>
                </a:solidFill>
                <a:highlight>
                  <a:srgbClr val="FFFFFF"/>
                </a:highlight>
                <a:latin typeface="Consolas"/>
                <a:ea typeface="Consolas"/>
                <a:cs typeface="Consolas"/>
                <a:sym typeface="Consolas"/>
              </a:rPr>
              <a:t>() {</a:t>
            </a:r>
            <a:br>
              <a:rPr lang="fr" sz="1400" dirty="0" smtClean="0">
                <a:solidFill>
                  <a:schemeClr val="dk1"/>
                </a:solidFill>
                <a:highlight>
                  <a:srgbClr val="FFFFFF"/>
                </a:highlight>
                <a:latin typeface="Consolas"/>
                <a:ea typeface="Consolas"/>
                <a:cs typeface="Consolas"/>
                <a:sym typeface="Consolas"/>
              </a:rPr>
            </a:br>
            <a:r>
              <a:rPr lang="fr" sz="1400" dirty="0" smtClean="0">
                <a:solidFill>
                  <a:schemeClr val="dk1"/>
                </a:solidFill>
                <a:highlight>
                  <a:srgbClr val="FFFFFF"/>
                </a:highlight>
                <a:latin typeface="Consolas"/>
                <a:ea typeface="Consolas"/>
                <a:cs typeface="Consolas"/>
                <a:sym typeface="Consolas"/>
              </a:rPr>
              <a:t>    </a:t>
            </a:r>
            <a:r>
              <a:rPr lang="fr" sz="1400" dirty="0" smtClean="0">
                <a:solidFill>
                  <a:srgbClr val="FF5600"/>
                </a:solidFill>
                <a:highlight>
                  <a:srgbClr val="FFFFFF"/>
                </a:highlight>
                <a:latin typeface="Consolas"/>
                <a:ea typeface="Consolas"/>
                <a:cs typeface="Consolas"/>
                <a:sym typeface="Consolas"/>
              </a:rPr>
              <a:t>return</a:t>
            </a:r>
            <a:r>
              <a:rPr lang="fr" sz="1400" dirty="0" smtClean="0">
                <a:solidFill>
                  <a:schemeClr val="dk1"/>
                </a:solidFill>
                <a:highlight>
                  <a:srgbClr val="FFFFFF"/>
                </a:highlight>
                <a:latin typeface="Consolas"/>
                <a:ea typeface="Consolas"/>
                <a:cs typeface="Consolas"/>
                <a:sym typeface="Consolas"/>
              </a:rPr>
              <a:t> (</a:t>
            </a:r>
            <a:br>
              <a:rPr lang="fr" sz="1400" dirty="0" smtClean="0">
                <a:solidFill>
                  <a:schemeClr val="dk1"/>
                </a:solidFill>
                <a:highlight>
                  <a:srgbClr val="FFFFFF"/>
                </a:highlight>
                <a:latin typeface="Consolas"/>
                <a:ea typeface="Consolas"/>
                <a:cs typeface="Consolas"/>
                <a:sym typeface="Consolas"/>
              </a:rPr>
            </a:br>
            <a:r>
              <a:rPr lang="fr" sz="1400" dirty="0" smtClean="0">
                <a:solidFill>
                  <a:schemeClr val="dk1"/>
                </a:solidFill>
                <a:highlight>
                  <a:srgbClr val="FFFFFF"/>
                </a:highlight>
                <a:latin typeface="Consolas"/>
                <a:ea typeface="Consolas"/>
                <a:cs typeface="Consolas"/>
                <a:sym typeface="Consolas"/>
              </a:rPr>
              <a:t>      </a:t>
            </a:r>
            <a:r>
              <a:rPr lang="fr" sz="1400" dirty="0" smtClean="0">
                <a:solidFill>
                  <a:srgbClr val="FF5600"/>
                </a:solidFill>
                <a:highlight>
                  <a:srgbClr val="FFFFFF"/>
                </a:highlight>
                <a:latin typeface="Consolas"/>
                <a:ea typeface="Consolas"/>
                <a:cs typeface="Consolas"/>
                <a:sym typeface="Consolas"/>
              </a:rPr>
              <a:t>&lt;</a:t>
            </a:r>
            <a:r>
              <a:rPr lang="fr" sz="1400" dirty="0" err="1" smtClean="0">
                <a:solidFill>
                  <a:schemeClr val="dk1"/>
                </a:solidFill>
                <a:highlight>
                  <a:srgbClr val="FFFFFF"/>
                </a:highlight>
                <a:latin typeface="Consolas"/>
                <a:ea typeface="Consolas"/>
                <a:cs typeface="Consolas"/>
                <a:sym typeface="Consolas"/>
              </a:rPr>
              <a:t>button</a:t>
            </a:r>
            <a:r>
              <a:rPr lang="fr" sz="1400" dirty="0" smtClean="0">
                <a:solidFill>
                  <a:schemeClr val="dk1"/>
                </a:solidFill>
                <a:highlight>
                  <a:srgbClr val="FFFFFF"/>
                </a:highlight>
                <a:latin typeface="Consolas"/>
                <a:ea typeface="Consolas"/>
                <a:cs typeface="Consolas"/>
                <a:sym typeface="Consolas"/>
              </a:rPr>
              <a:t> </a:t>
            </a:r>
            <a:r>
              <a:rPr lang="fr" sz="1400" dirty="0" err="1" smtClean="0">
                <a:solidFill>
                  <a:srgbClr val="A535AE"/>
                </a:solidFill>
                <a:highlight>
                  <a:srgbClr val="FFFFFF"/>
                </a:highlight>
                <a:latin typeface="Consolas"/>
                <a:ea typeface="Consolas"/>
                <a:cs typeface="Consolas"/>
                <a:sym typeface="Consolas"/>
              </a:rPr>
              <a:t>onClick</a:t>
            </a:r>
            <a:r>
              <a:rPr lang="fr" sz="1400" dirty="0" smtClean="0">
                <a:solidFill>
                  <a:srgbClr val="FF5600"/>
                </a:solidFill>
                <a:highlight>
                  <a:srgbClr val="FFFFFF"/>
                </a:highlight>
                <a:latin typeface="Consolas"/>
                <a:ea typeface="Consolas"/>
                <a:cs typeface="Consolas"/>
                <a:sym typeface="Consolas"/>
              </a:rPr>
              <a:t>=</a:t>
            </a:r>
            <a:r>
              <a:rPr lang="fr" sz="1400" dirty="0" smtClean="0">
                <a:solidFill>
                  <a:schemeClr val="dk1"/>
                </a:solidFill>
                <a:highlight>
                  <a:srgbClr val="FFFFFF"/>
                </a:highlight>
                <a:latin typeface="Consolas"/>
                <a:ea typeface="Consolas"/>
                <a:cs typeface="Consolas"/>
                <a:sym typeface="Consolas"/>
              </a:rPr>
              <a:t>{() </a:t>
            </a:r>
            <a:r>
              <a:rPr lang="fr" sz="1400" dirty="0" smtClean="0">
                <a:solidFill>
                  <a:srgbClr val="FF5600"/>
                </a:solidFill>
                <a:highlight>
                  <a:srgbClr val="FFFFFF"/>
                </a:highlight>
                <a:latin typeface="Consolas"/>
                <a:ea typeface="Consolas"/>
                <a:cs typeface="Consolas"/>
                <a:sym typeface="Consolas"/>
              </a:rPr>
              <a:t>=&gt;</a:t>
            </a:r>
            <a:r>
              <a:rPr lang="fr" sz="1400" dirty="0" smtClean="0">
                <a:solidFill>
                  <a:schemeClr val="dk1"/>
                </a:solidFill>
                <a:highlight>
                  <a:srgbClr val="FFFFFF"/>
                </a:highlight>
                <a:latin typeface="Consolas"/>
                <a:ea typeface="Consolas"/>
                <a:cs typeface="Consolas"/>
                <a:sym typeface="Consolas"/>
              </a:rPr>
              <a:t> </a:t>
            </a:r>
            <a:r>
              <a:rPr lang="fr" sz="1400" dirty="0" err="1" smtClean="0">
                <a:solidFill>
                  <a:srgbClr val="A535AE"/>
                </a:solidFill>
                <a:highlight>
                  <a:srgbClr val="FFFFFF"/>
                </a:highlight>
                <a:latin typeface="Consolas"/>
                <a:ea typeface="Consolas"/>
                <a:cs typeface="Consolas"/>
                <a:sym typeface="Consolas"/>
              </a:rPr>
              <a:t>alert</a:t>
            </a:r>
            <a:r>
              <a:rPr lang="fr" sz="1400" dirty="0" smtClean="0">
                <a:solidFill>
                  <a:schemeClr val="dk1"/>
                </a:solidFill>
                <a:highlight>
                  <a:srgbClr val="FFFFFF"/>
                </a:highlight>
                <a:latin typeface="Consolas"/>
                <a:ea typeface="Consolas"/>
                <a:cs typeface="Consolas"/>
                <a:sym typeface="Consolas"/>
              </a:rPr>
              <a:t>(</a:t>
            </a:r>
            <a:r>
              <a:rPr lang="fr" sz="1400" dirty="0" smtClean="0">
                <a:solidFill>
                  <a:srgbClr val="00A33F"/>
                </a:solidFill>
                <a:highlight>
                  <a:srgbClr val="FFFFFF"/>
                </a:highlight>
                <a:latin typeface="Consolas"/>
                <a:ea typeface="Consolas"/>
                <a:cs typeface="Consolas"/>
                <a:sym typeface="Consolas"/>
              </a:rPr>
              <a:t>"T'es tendue!"</a:t>
            </a:r>
            <a:r>
              <a:rPr lang="fr" sz="1400" dirty="0" smtClean="0">
                <a:solidFill>
                  <a:schemeClr val="dk1"/>
                </a:solidFill>
                <a:highlight>
                  <a:srgbClr val="FFFFFF"/>
                </a:highlight>
                <a:latin typeface="Consolas"/>
                <a:ea typeface="Consolas"/>
                <a:cs typeface="Consolas"/>
                <a:sym typeface="Consolas"/>
              </a:rPr>
              <a:t>)}</a:t>
            </a:r>
            <a:r>
              <a:rPr lang="fr" sz="1400" dirty="0" smtClean="0">
                <a:solidFill>
                  <a:srgbClr val="FF5600"/>
                </a:solidFill>
                <a:highlight>
                  <a:srgbClr val="FFFFFF"/>
                </a:highlight>
                <a:latin typeface="Consolas"/>
                <a:ea typeface="Consolas"/>
                <a:cs typeface="Consolas"/>
                <a:sym typeface="Consolas"/>
              </a:rPr>
              <a:t>&gt;</a:t>
            </a:r>
            <a:r>
              <a:rPr lang="fr" sz="1400" dirty="0" smtClean="0">
                <a:solidFill>
                  <a:schemeClr val="dk1"/>
                </a:solidFill>
                <a:highlight>
                  <a:srgbClr val="FFFFFF"/>
                </a:highlight>
                <a:latin typeface="Consolas"/>
                <a:ea typeface="Consolas"/>
                <a:cs typeface="Consolas"/>
                <a:sym typeface="Consolas"/>
              </a:rPr>
              <a:t/>
            </a:r>
            <a:br>
              <a:rPr lang="fr" sz="1400" dirty="0" smtClean="0">
                <a:solidFill>
                  <a:schemeClr val="dk1"/>
                </a:solidFill>
                <a:highlight>
                  <a:srgbClr val="FFFFFF"/>
                </a:highlight>
                <a:latin typeface="Consolas"/>
                <a:ea typeface="Consolas"/>
                <a:cs typeface="Consolas"/>
                <a:sym typeface="Consolas"/>
              </a:rPr>
            </a:br>
            <a:r>
              <a:rPr lang="fr" sz="1400" dirty="0" smtClean="0">
                <a:solidFill>
                  <a:schemeClr val="dk1"/>
                </a:solidFill>
                <a:highlight>
                  <a:srgbClr val="FFFFFF"/>
                </a:highlight>
                <a:latin typeface="Consolas"/>
                <a:ea typeface="Consolas"/>
                <a:cs typeface="Consolas"/>
                <a:sym typeface="Consolas"/>
              </a:rPr>
              <a:t>        Un bouton</a:t>
            </a:r>
            <a:br>
              <a:rPr lang="fr" sz="1400" dirty="0" smtClean="0">
                <a:solidFill>
                  <a:schemeClr val="dk1"/>
                </a:solidFill>
                <a:highlight>
                  <a:srgbClr val="FFFFFF"/>
                </a:highlight>
                <a:latin typeface="Consolas"/>
                <a:ea typeface="Consolas"/>
                <a:cs typeface="Consolas"/>
                <a:sym typeface="Consolas"/>
              </a:rPr>
            </a:br>
            <a:r>
              <a:rPr lang="fr" sz="1400" dirty="0" smtClean="0">
                <a:solidFill>
                  <a:schemeClr val="dk1"/>
                </a:solidFill>
                <a:highlight>
                  <a:srgbClr val="FFFFFF"/>
                </a:highlight>
                <a:latin typeface="Consolas"/>
                <a:ea typeface="Consolas"/>
                <a:cs typeface="Consolas"/>
                <a:sym typeface="Consolas"/>
              </a:rPr>
              <a:t>      </a:t>
            </a:r>
            <a:r>
              <a:rPr lang="fr" sz="1400" dirty="0" smtClean="0">
                <a:solidFill>
                  <a:srgbClr val="FF5600"/>
                </a:solidFill>
                <a:highlight>
                  <a:srgbClr val="FFFFFF"/>
                </a:highlight>
                <a:latin typeface="Consolas"/>
                <a:ea typeface="Consolas"/>
                <a:cs typeface="Consolas"/>
                <a:sym typeface="Consolas"/>
              </a:rPr>
              <a:t>&lt;</a:t>
            </a:r>
            <a:r>
              <a:rPr lang="fr" sz="1400" dirty="0" smtClean="0">
                <a:solidFill>
                  <a:schemeClr val="dk1"/>
                </a:solidFill>
                <a:highlight>
                  <a:srgbClr val="FFFFFF"/>
                </a:highlight>
                <a:latin typeface="Consolas"/>
                <a:ea typeface="Consolas"/>
                <a:cs typeface="Consolas"/>
                <a:sym typeface="Consolas"/>
              </a:rPr>
              <a:t>/</a:t>
            </a:r>
            <a:r>
              <a:rPr lang="fr" sz="1400" dirty="0" err="1" smtClean="0">
                <a:solidFill>
                  <a:schemeClr val="dk1"/>
                </a:solidFill>
                <a:highlight>
                  <a:srgbClr val="FFFFFF"/>
                </a:highlight>
                <a:latin typeface="Consolas"/>
                <a:ea typeface="Consolas"/>
                <a:cs typeface="Consolas"/>
                <a:sym typeface="Consolas"/>
              </a:rPr>
              <a:t>button</a:t>
            </a:r>
            <a:r>
              <a:rPr lang="fr" sz="1400" dirty="0" smtClean="0">
                <a:solidFill>
                  <a:srgbClr val="FF5600"/>
                </a:solidFill>
                <a:highlight>
                  <a:srgbClr val="FFFFFF"/>
                </a:highlight>
                <a:latin typeface="Consolas"/>
                <a:ea typeface="Consolas"/>
                <a:cs typeface="Consolas"/>
                <a:sym typeface="Consolas"/>
              </a:rPr>
              <a:t>&gt;</a:t>
            </a:r>
            <a:r>
              <a:rPr lang="fr" sz="1400" dirty="0" smtClean="0">
                <a:solidFill>
                  <a:schemeClr val="dk1"/>
                </a:solidFill>
                <a:highlight>
                  <a:srgbClr val="FFFFFF"/>
                </a:highlight>
                <a:latin typeface="Consolas"/>
                <a:ea typeface="Consolas"/>
                <a:cs typeface="Consolas"/>
                <a:sym typeface="Consolas"/>
              </a:rPr>
              <a:t/>
            </a:r>
            <a:br>
              <a:rPr lang="fr" sz="1400" dirty="0" smtClean="0">
                <a:solidFill>
                  <a:schemeClr val="dk1"/>
                </a:solidFill>
                <a:highlight>
                  <a:srgbClr val="FFFFFF"/>
                </a:highlight>
                <a:latin typeface="Consolas"/>
                <a:ea typeface="Consolas"/>
                <a:cs typeface="Consolas"/>
                <a:sym typeface="Consolas"/>
              </a:rPr>
            </a:br>
            <a:r>
              <a:rPr lang="fr" sz="1400" dirty="0" smtClean="0">
                <a:solidFill>
                  <a:schemeClr val="dk1"/>
                </a:solidFill>
                <a:highlight>
                  <a:srgbClr val="FFFFFF"/>
                </a:highlight>
                <a:latin typeface="Consolas"/>
                <a:ea typeface="Consolas"/>
                <a:cs typeface="Consolas"/>
                <a:sym typeface="Consolas"/>
              </a:rPr>
              <a:t>    );</a:t>
            </a:r>
            <a:br>
              <a:rPr lang="fr" sz="1400" dirty="0" smtClean="0">
                <a:solidFill>
                  <a:schemeClr val="dk1"/>
                </a:solidFill>
                <a:highlight>
                  <a:srgbClr val="FFFFFF"/>
                </a:highlight>
                <a:latin typeface="Consolas"/>
                <a:ea typeface="Consolas"/>
                <a:cs typeface="Consolas"/>
                <a:sym typeface="Consolas"/>
              </a:rPr>
            </a:br>
            <a:r>
              <a:rPr lang="fr" sz="1400" dirty="0" smtClean="0">
                <a:solidFill>
                  <a:schemeClr val="dk1"/>
                </a:solidFill>
                <a:highlight>
                  <a:srgbClr val="FFFFFF"/>
                </a:highlight>
                <a:latin typeface="Consolas"/>
                <a:ea typeface="Consolas"/>
                <a:cs typeface="Consolas"/>
                <a:sym typeface="Consolas"/>
              </a:rPr>
              <a:t>  }</a:t>
            </a:r>
            <a:br>
              <a:rPr lang="fr" sz="1400" dirty="0" smtClean="0">
                <a:solidFill>
                  <a:schemeClr val="dk1"/>
                </a:solidFill>
                <a:highlight>
                  <a:srgbClr val="FFFFFF"/>
                </a:highlight>
                <a:latin typeface="Consolas"/>
                <a:ea typeface="Consolas"/>
                <a:cs typeface="Consolas"/>
                <a:sym typeface="Consolas"/>
              </a:rPr>
            </a:br>
            <a:r>
              <a:rPr lang="fr" sz="1400" dirty="0" smtClean="0">
                <a:solidFill>
                  <a:schemeClr val="dk1"/>
                </a:solidFill>
                <a:highlight>
                  <a:srgbClr val="FFFFFF"/>
                </a:highlight>
                <a:latin typeface="Consolas"/>
                <a:ea typeface="Consolas"/>
                <a:cs typeface="Consolas"/>
                <a:sym typeface="Consolas"/>
              </a:rPr>
              <a:t>}</a:t>
            </a:r>
          </a:p>
          <a:p>
            <a:endParaRPr sz="1400" dirty="0" smtClean="0">
              <a:solidFill>
                <a:schemeClr val="dk1"/>
              </a:solidFill>
              <a:highlight>
                <a:srgbClr val="FFFFFF"/>
              </a:highlight>
              <a:latin typeface="Consolas"/>
              <a:ea typeface="Consolas"/>
              <a:cs typeface="Consolas"/>
              <a:sym typeface="Consolas"/>
            </a:endParaRPr>
          </a:p>
          <a:p>
            <a:r>
              <a:rPr lang="fr" sz="1400" dirty="0" err="1" smtClean="0">
                <a:solidFill>
                  <a:schemeClr val="dk1"/>
                </a:solidFill>
                <a:highlight>
                  <a:srgbClr val="FFFFFF"/>
                </a:highlight>
                <a:latin typeface="Consolas"/>
                <a:ea typeface="Consolas"/>
                <a:cs typeface="Consolas"/>
                <a:sym typeface="Consolas"/>
              </a:rPr>
              <a:t>render</a:t>
            </a:r>
            <a:r>
              <a:rPr lang="fr" sz="1400" dirty="0" smtClean="0">
                <a:solidFill>
                  <a:schemeClr val="dk1"/>
                </a:solidFill>
                <a:highlight>
                  <a:srgbClr val="FFFFFF"/>
                </a:highlight>
                <a:latin typeface="Consolas"/>
                <a:ea typeface="Consolas"/>
                <a:cs typeface="Consolas"/>
                <a:sym typeface="Consolas"/>
              </a:rPr>
              <a:t>(</a:t>
            </a:r>
            <a:r>
              <a:rPr lang="fr" sz="1400" dirty="0" smtClean="0">
                <a:solidFill>
                  <a:srgbClr val="FF5600"/>
                </a:solidFill>
                <a:highlight>
                  <a:srgbClr val="FFFFFF"/>
                </a:highlight>
                <a:latin typeface="Consolas"/>
                <a:ea typeface="Consolas"/>
                <a:cs typeface="Consolas"/>
                <a:sym typeface="Consolas"/>
              </a:rPr>
              <a:t>&lt;</a:t>
            </a:r>
            <a:r>
              <a:rPr lang="fr" sz="1400" dirty="0" err="1" smtClean="0">
                <a:solidFill>
                  <a:srgbClr val="A535AE"/>
                </a:solidFill>
                <a:highlight>
                  <a:srgbClr val="FFFFFF"/>
                </a:highlight>
                <a:latin typeface="Consolas"/>
                <a:ea typeface="Consolas"/>
                <a:cs typeface="Consolas"/>
                <a:sym typeface="Consolas"/>
              </a:rPr>
              <a:t>Button</a:t>
            </a:r>
            <a:r>
              <a:rPr lang="fr" sz="1400" dirty="0" smtClean="0">
                <a:solidFill>
                  <a:schemeClr val="dk1"/>
                </a:solidFill>
                <a:highlight>
                  <a:srgbClr val="FFFFFF"/>
                </a:highlight>
                <a:latin typeface="Consolas"/>
                <a:ea typeface="Consolas"/>
                <a:cs typeface="Consolas"/>
                <a:sym typeface="Consolas"/>
              </a:rPr>
              <a:t> /</a:t>
            </a:r>
            <a:r>
              <a:rPr lang="fr" sz="1400" dirty="0" smtClean="0">
                <a:solidFill>
                  <a:srgbClr val="FF5600"/>
                </a:solidFill>
                <a:highlight>
                  <a:srgbClr val="FFFFFF"/>
                </a:highlight>
                <a:latin typeface="Consolas"/>
                <a:ea typeface="Consolas"/>
                <a:cs typeface="Consolas"/>
                <a:sym typeface="Consolas"/>
              </a:rPr>
              <a:t>&gt;</a:t>
            </a:r>
            <a:r>
              <a:rPr lang="fr" sz="1400" dirty="0" smtClean="0">
                <a:solidFill>
                  <a:schemeClr val="dk1"/>
                </a:solidFill>
                <a:highlight>
                  <a:srgbClr val="FFFFFF"/>
                </a:highlight>
                <a:latin typeface="Consolas"/>
                <a:ea typeface="Consolas"/>
                <a:cs typeface="Consolas"/>
                <a:sym typeface="Consolas"/>
              </a:rPr>
              <a:t>, </a:t>
            </a:r>
            <a:r>
              <a:rPr lang="fr" sz="1400" dirty="0" err="1" smtClean="0">
                <a:solidFill>
                  <a:srgbClr val="A535AE"/>
                </a:solidFill>
                <a:highlight>
                  <a:srgbClr val="FFFFFF"/>
                </a:highlight>
                <a:latin typeface="Consolas"/>
                <a:ea typeface="Consolas"/>
                <a:cs typeface="Consolas"/>
                <a:sym typeface="Consolas"/>
              </a:rPr>
              <a:t>document</a:t>
            </a:r>
            <a:r>
              <a:rPr lang="fr" sz="1400" dirty="0" err="1" smtClean="0">
                <a:solidFill>
                  <a:schemeClr val="dk1"/>
                </a:solidFill>
                <a:highlight>
                  <a:srgbClr val="FFFFFF"/>
                </a:highlight>
                <a:latin typeface="Consolas"/>
                <a:ea typeface="Consolas"/>
                <a:cs typeface="Consolas"/>
                <a:sym typeface="Consolas"/>
              </a:rPr>
              <a:t>.</a:t>
            </a:r>
            <a:r>
              <a:rPr lang="fr" sz="1400" dirty="0" err="1" smtClean="0">
                <a:solidFill>
                  <a:srgbClr val="A535AE"/>
                </a:solidFill>
                <a:highlight>
                  <a:srgbClr val="FFFFFF"/>
                </a:highlight>
                <a:latin typeface="Consolas"/>
                <a:ea typeface="Consolas"/>
                <a:cs typeface="Consolas"/>
                <a:sym typeface="Consolas"/>
              </a:rPr>
              <a:t>getElementById</a:t>
            </a:r>
            <a:r>
              <a:rPr lang="fr" sz="1400" dirty="0" smtClean="0">
                <a:solidFill>
                  <a:schemeClr val="dk1"/>
                </a:solidFill>
                <a:highlight>
                  <a:srgbClr val="FFFFFF"/>
                </a:highlight>
                <a:latin typeface="Consolas"/>
                <a:ea typeface="Consolas"/>
                <a:cs typeface="Consolas"/>
                <a:sym typeface="Consolas"/>
              </a:rPr>
              <a:t>(</a:t>
            </a:r>
            <a:r>
              <a:rPr lang="fr" sz="1400" dirty="0" smtClean="0">
                <a:solidFill>
                  <a:srgbClr val="00A33F"/>
                </a:solidFill>
                <a:highlight>
                  <a:srgbClr val="FFFFFF"/>
                </a:highlight>
                <a:latin typeface="Consolas"/>
                <a:ea typeface="Consolas"/>
                <a:cs typeface="Consolas"/>
                <a:sym typeface="Consolas"/>
              </a:rPr>
              <a:t>'</a:t>
            </a:r>
            <a:r>
              <a:rPr lang="fr" sz="1400" dirty="0" err="1" smtClean="0">
                <a:solidFill>
                  <a:srgbClr val="00A33F"/>
                </a:solidFill>
                <a:highlight>
                  <a:srgbClr val="FFFFFF"/>
                </a:highlight>
                <a:latin typeface="Consolas"/>
                <a:ea typeface="Consolas"/>
                <a:cs typeface="Consolas"/>
                <a:sym typeface="Consolas"/>
              </a:rPr>
              <a:t>root</a:t>
            </a:r>
            <a:r>
              <a:rPr lang="fr" sz="1400" dirty="0" smtClean="0">
                <a:solidFill>
                  <a:srgbClr val="00A33F"/>
                </a:solidFill>
                <a:highlight>
                  <a:srgbClr val="FFFFFF"/>
                </a:highlight>
                <a:latin typeface="Consolas"/>
                <a:ea typeface="Consolas"/>
                <a:cs typeface="Consolas"/>
                <a:sym typeface="Consolas"/>
              </a:rPr>
              <a:t>'</a:t>
            </a:r>
            <a:r>
              <a:rPr lang="fr" sz="1400" dirty="0" smtClean="0">
                <a:solidFill>
                  <a:schemeClr val="dk1"/>
                </a:solidFill>
                <a:highlight>
                  <a:srgbClr val="FFFFFF"/>
                </a:highlight>
                <a:latin typeface="Consolas"/>
                <a:ea typeface="Consolas"/>
                <a:cs typeface="Consolas"/>
                <a:sym typeface="Consolas"/>
              </a:rPr>
              <a:t>));</a:t>
            </a:r>
          </a:p>
        </p:txBody>
      </p:sp>
      <p:sp>
        <p:nvSpPr>
          <p:cNvPr id="5" name="Titr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smtClean="0"/>
              <a:t>Un composant </a:t>
            </a:r>
            <a:r>
              <a:rPr lang="fr-FR" dirty="0" err="1" smtClean="0"/>
              <a:t>React</a:t>
            </a:r>
            <a:endParaRPr lang="fr-FR" dirty="0"/>
          </a:p>
        </p:txBody>
      </p:sp>
      <p:sp>
        <p:nvSpPr>
          <p:cNvPr id="7" name="Espace réservé du contenu 2"/>
          <p:cNvSpPr txBox="1">
            <a:spLocks/>
          </p:cNvSpPr>
          <p:nvPr/>
        </p:nvSpPr>
        <p:spPr>
          <a:xfrm>
            <a:off x="5677984" y="1834063"/>
            <a:ext cx="6514016" cy="2173389"/>
          </a:xfrm>
          <a:prstGeom prst="rect">
            <a:avLst/>
          </a:prstGeom>
        </p:spPr>
        <p:txBody>
          <a:bodyPr vert="horz" lIns="91425" tIns="91425" rIns="91425" bIns="91425" numCol="1" rtlCol="0" anchor="t" anchorCtr="0">
            <a:normAutofit/>
          </a:bodyPr>
          <a:lstStyle>
            <a:lvl1pPr marL="228600" lvl="0" indent="-228600" algn="l" defTabSz="914400" rtl="0" eaLnBrk="1" latinLnBrk="0" hangingPunct="1">
              <a:lnSpc>
                <a:spcPct val="90000"/>
              </a:lnSpc>
              <a:spcBef>
                <a:spcPts val="0"/>
              </a:spcBef>
              <a:buFont typeface="Arial"/>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Font typeface="Arial"/>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Font typeface="Arial"/>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9pPr>
          </a:lstStyle>
          <a:p>
            <a:pPr>
              <a:lnSpc>
                <a:spcPct val="150000"/>
              </a:lnSpc>
            </a:pPr>
            <a:r>
              <a:rPr lang="fr-FR" dirty="0"/>
              <a:t>Classe qui étend </a:t>
            </a:r>
            <a:r>
              <a:rPr lang="fr-FR" b="1" dirty="0" err="1"/>
              <a:t>React.Component</a:t>
            </a:r>
            <a:endParaRPr lang="fr-FR" b="1" dirty="0"/>
          </a:p>
          <a:p>
            <a:pPr>
              <a:lnSpc>
                <a:spcPct val="150000"/>
              </a:lnSpc>
            </a:pPr>
            <a:r>
              <a:rPr lang="fr-FR" dirty="0"/>
              <a:t>Possède à minima une fonction </a:t>
            </a:r>
            <a:r>
              <a:rPr lang="fr-FR" b="1" dirty="0" err="1"/>
              <a:t>render</a:t>
            </a:r>
            <a:endParaRPr lang="fr-FR" b="1" dirty="0"/>
          </a:p>
          <a:p>
            <a:pPr>
              <a:lnSpc>
                <a:spcPct val="150000"/>
              </a:lnSpc>
            </a:pPr>
            <a:r>
              <a:rPr lang="fr-FR" dirty="0"/>
              <a:t>Et si besoin, des méthodes de </a:t>
            </a:r>
            <a:r>
              <a:rPr lang="fr-FR" b="1" dirty="0"/>
              <a:t>cycle de vie</a:t>
            </a:r>
          </a:p>
        </p:txBody>
      </p:sp>
      <p:sp>
        <p:nvSpPr>
          <p:cNvPr id="9" name="Espace réservé du numéro de diapositive 8"/>
          <p:cNvSpPr>
            <a:spLocks noGrp="1"/>
          </p:cNvSpPr>
          <p:nvPr>
            <p:ph type="sldNum" idx="12"/>
          </p:nvPr>
        </p:nvSpPr>
        <p:spPr/>
        <p:txBody>
          <a:bodyPr/>
          <a:lstStyle/>
          <a:p>
            <a:fld id="{00000000-1234-1234-1234-123412341234}" type="slidenum">
              <a:rPr lang="fr" smtClean="0"/>
              <a:pPr/>
              <a:t>11</a:t>
            </a:fld>
            <a:endParaRPr lang="fr"/>
          </a:p>
        </p:txBody>
      </p:sp>
      <p:sp>
        <p:nvSpPr>
          <p:cNvPr id="13" name="Rectangle 12"/>
          <p:cNvSpPr/>
          <p:nvPr/>
        </p:nvSpPr>
        <p:spPr>
          <a:xfrm>
            <a:off x="0" y="6375400"/>
            <a:ext cx="12192000" cy="482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space réservé du numéro de diapositive 4"/>
          <p:cNvSpPr txBox="1">
            <a:spLocks/>
          </p:cNvSpPr>
          <p:nvPr/>
        </p:nvSpPr>
        <p:spPr>
          <a:xfrm>
            <a:off x="11493500" y="6434137"/>
            <a:ext cx="520700" cy="365125"/>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smtClean="0">
                <a:solidFill>
                  <a:schemeClr val="bg1"/>
                </a:solidFill>
              </a:rPr>
              <a:t>8</a:t>
            </a:r>
            <a:endParaRPr lang="fr-FR" sz="2000" b="1" dirty="0">
              <a:solidFill>
                <a:schemeClr val="bg1"/>
              </a:solidFill>
            </a:endParaRPr>
          </a:p>
        </p:txBody>
      </p:sp>
      <p:sp>
        <p:nvSpPr>
          <p:cNvPr id="15" name="Parallélogramme 14"/>
          <p:cNvSpPr/>
          <p:nvPr/>
        </p:nvSpPr>
        <p:spPr>
          <a:xfrm>
            <a:off x="-127000"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tx1">
                    <a:lumMod val="50000"/>
                    <a:lumOff val="50000"/>
                  </a:schemeClr>
                </a:solidFill>
              </a:rPr>
              <a:t>Etat de l’art</a:t>
            </a:r>
            <a:endParaRPr lang="fr-FR" sz="1600" dirty="0">
              <a:solidFill>
                <a:schemeClr val="tx1">
                  <a:lumMod val="50000"/>
                  <a:lumOff val="50000"/>
                </a:schemeClr>
              </a:solidFill>
            </a:endParaRPr>
          </a:p>
        </p:txBody>
      </p:sp>
      <p:sp>
        <p:nvSpPr>
          <p:cNvPr id="16" name="Parallélogramme 15"/>
          <p:cNvSpPr/>
          <p:nvPr/>
        </p:nvSpPr>
        <p:spPr>
          <a:xfrm>
            <a:off x="1752600" y="6375400"/>
            <a:ext cx="1980000" cy="488949"/>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bg1"/>
                </a:solidFill>
              </a:rPr>
              <a:t>React</a:t>
            </a:r>
            <a:endParaRPr lang="fr-FR" sz="1600" dirty="0">
              <a:solidFill>
                <a:schemeClr val="bg1"/>
              </a:solidFill>
            </a:endParaRPr>
          </a:p>
        </p:txBody>
      </p:sp>
      <p:sp>
        <p:nvSpPr>
          <p:cNvPr id="17" name="Parallélogramme 16"/>
          <p:cNvSpPr/>
          <p:nvPr/>
        </p:nvSpPr>
        <p:spPr>
          <a:xfrm>
            <a:off x="36322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Redux</a:t>
            </a:r>
            <a:endParaRPr lang="fr-FR" sz="1600" dirty="0">
              <a:solidFill>
                <a:srgbClr val="0070C0"/>
              </a:solidFill>
            </a:endParaRPr>
          </a:p>
        </p:txBody>
      </p:sp>
      <p:sp>
        <p:nvSpPr>
          <p:cNvPr id="18" name="Parallélogramme 17"/>
          <p:cNvSpPr/>
          <p:nvPr/>
        </p:nvSpPr>
        <p:spPr>
          <a:xfrm>
            <a:off x="55118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React</a:t>
            </a:r>
            <a:r>
              <a:rPr lang="fr-FR" sz="1600" dirty="0" smtClean="0">
                <a:solidFill>
                  <a:srgbClr val="0070C0"/>
                </a:solidFill>
              </a:rPr>
              <a:t> Native</a:t>
            </a:r>
            <a:endParaRPr lang="fr-FR" sz="1600" dirty="0">
              <a:solidFill>
                <a:srgbClr val="0070C0"/>
              </a:solidFill>
            </a:endParaRPr>
          </a:p>
        </p:txBody>
      </p:sp>
      <p:sp>
        <p:nvSpPr>
          <p:cNvPr id="19" name="Parallélogramme 18"/>
          <p:cNvSpPr/>
          <p:nvPr/>
        </p:nvSpPr>
        <p:spPr>
          <a:xfrm>
            <a:off x="73904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Tooling</a:t>
            </a:r>
            <a:endParaRPr lang="fr-FR" sz="1600" dirty="0">
              <a:solidFill>
                <a:srgbClr val="0070C0"/>
              </a:solidFill>
            </a:endParaRPr>
          </a:p>
        </p:txBody>
      </p:sp>
      <p:sp>
        <p:nvSpPr>
          <p:cNvPr id="20" name="Parallélogramme 19"/>
          <p:cNvSpPr/>
          <p:nvPr/>
        </p:nvSpPr>
        <p:spPr>
          <a:xfrm>
            <a:off x="92700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rgbClr val="0070C0"/>
                </a:solidFill>
              </a:rPr>
              <a:t>Bilan</a:t>
            </a:r>
            <a:endParaRPr lang="fr-FR" sz="1600" dirty="0">
              <a:solidFill>
                <a:srgbClr val="0070C0"/>
              </a:solidFill>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4292" y="4934736"/>
            <a:ext cx="1041400" cy="355600"/>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9600" y="-2965970"/>
            <a:ext cx="8432800" cy="2921000"/>
          </a:xfrm>
          <a:prstGeom prst="rect">
            <a:avLst/>
          </a:prstGeom>
        </p:spPr>
      </p:pic>
    </p:spTree>
    <p:extLst>
      <p:ext uri="{BB962C8B-B14F-4D97-AF65-F5344CB8AC3E}">
        <p14:creationId xmlns:p14="http://schemas.microsoft.com/office/powerpoint/2010/main" val="56860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 4.44444E-6 L 0.00169 0.65879 " pathEditMode="relative" rAng="0" ptsTypes="AA">
                                      <p:cBhvr>
                                        <p:cTn id="18" dur="1000" fill="hold"/>
                                        <p:tgtEl>
                                          <p:spTgt spid="8"/>
                                        </p:tgtEl>
                                        <p:attrNameLst>
                                          <p:attrName>ppt_x</p:attrName>
                                          <p:attrName>ppt_y</p:attrName>
                                        </p:attrNameLst>
                                      </p:cBhvr>
                                      <p:rCtr x="78" y="32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aphicFrame>
        <p:nvGraphicFramePr>
          <p:cNvPr id="114" name="Shape 114"/>
          <p:cNvGraphicFramePr/>
          <p:nvPr>
            <p:extLst>
              <p:ext uri="{D42A27DB-BD31-4B8C-83A1-F6EECF244321}">
                <p14:modId xmlns:p14="http://schemas.microsoft.com/office/powerpoint/2010/main" val="948482598"/>
              </p:ext>
            </p:extLst>
          </p:nvPr>
        </p:nvGraphicFramePr>
        <p:xfrm>
          <a:off x="137600" y="2134367"/>
          <a:ext cx="11952801" cy="2412987"/>
        </p:xfrm>
        <a:graphic>
          <a:graphicData uri="http://schemas.openxmlformats.org/drawingml/2006/table">
            <a:tbl>
              <a:tblPr>
                <a:noFill/>
              </a:tblPr>
              <a:tblGrid>
                <a:gridCol w="3984267"/>
                <a:gridCol w="3984267"/>
                <a:gridCol w="3984267"/>
              </a:tblGrid>
              <a:tr h="1209067">
                <a:tc>
                  <a:txBody>
                    <a:bodyPr/>
                    <a:lstStyle/>
                    <a:p>
                      <a:pPr lvl="0">
                        <a:spcBef>
                          <a:spcPts val="0"/>
                        </a:spcBef>
                        <a:buNone/>
                      </a:pPr>
                      <a:endParaRPr sz="2400"/>
                    </a:p>
                  </a:txBody>
                  <a:tcPr marL="121900" marR="121900" marT="121900" marB="121900">
                    <a:lnR w="9525" cap="flat" cmpd="sng">
                      <a:solidFill>
                        <a:srgbClr val="9E9E9E">
                          <a:alpha val="0"/>
                        </a:srgbClr>
                      </a:solidFill>
                      <a:prstDash val="solid"/>
                      <a:round/>
                      <a:headEnd type="none" w="med" len="med"/>
                      <a:tailEnd type="none" w="med" len="med"/>
                    </a:lnR>
                  </a:tcPr>
                </a:tc>
                <a:tc>
                  <a:txBody>
                    <a:bodyPr/>
                    <a:lstStyle/>
                    <a:p>
                      <a:pPr lvl="0">
                        <a:spcBef>
                          <a:spcPts val="0"/>
                        </a:spcBef>
                        <a:buNone/>
                      </a:pPr>
                      <a:endParaRPr sz="2400"/>
                    </a:p>
                  </a:txBody>
                  <a:tcPr marL="121900" marR="121900" marT="121900" marB="121900">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tcPr>
                </a:tc>
                <a:tc>
                  <a:txBody>
                    <a:bodyPr/>
                    <a:lstStyle/>
                    <a:p>
                      <a:pPr lvl="0">
                        <a:spcBef>
                          <a:spcPts val="0"/>
                        </a:spcBef>
                        <a:buNone/>
                      </a:pPr>
                      <a:endParaRPr sz="2400"/>
                    </a:p>
                  </a:txBody>
                  <a:tcPr marL="121900" marR="121900" marT="121900" marB="121900">
                    <a:lnL w="9525" cap="flat" cmpd="sng">
                      <a:solidFill>
                        <a:srgbClr val="9E9E9E">
                          <a:alpha val="0"/>
                        </a:srgbClr>
                      </a:solidFill>
                      <a:prstDash val="solid"/>
                      <a:round/>
                      <a:headEnd type="none" w="med" len="med"/>
                      <a:tailEnd type="none" w="med" len="med"/>
                    </a:lnL>
                  </a:tcPr>
                </a:tc>
              </a:tr>
              <a:tr h="1203920">
                <a:tc>
                  <a:txBody>
                    <a:bodyPr/>
                    <a:lstStyle/>
                    <a:p>
                      <a:pPr lvl="0">
                        <a:spcBef>
                          <a:spcPts val="0"/>
                        </a:spcBef>
                        <a:buClr>
                          <a:schemeClr val="dk1"/>
                        </a:buClr>
                        <a:buSzPct val="100000"/>
                        <a:buFont typeface="Arial"/>
                        <a:buNone/>
                      </a:pPr>
                      <a:r>
                        <a:rPr lang="fr" sz="1400">
                          <a:solidFill>
                            <a:srgbClr val="FF5600"/>
                          </a:solidFill>
                          <a:latin typeface="Consolas"/>
                          <a:ea typeface="Consolas"/>
                          <a:cs typeface="Consolas"/>
                          <a:sym typeface="Consolas"/>
                        </a:rPr>
                        <a:t>&lt;</a:t>
                      </a:r>
                      <a:r>
                        <a:rPr lang="fr" sz="1400">
                          <a:solidFill>
                            <a:srgbClr val="A535AE"/>
                          </a:solidFill>
                          <a:latin typeface="Consolas"/>
                          <a:ea typeface="Consolas"/>
                          <a:cs typeface="Consolas"/>
                          <a:sym typeface="Consolas"/>
                        </a:rPr>
                        <a:t>Button</a:t>
                      </a:r>
                      <a:r>
                        <a:rPr lang="fr" sz="1400">
                          <a:solidFill>
                            <a:schemeClr val="dk1"/>
                          </a:solidFill>
                          <a:latin typeface="Consolas"/>
                          <a:ea typeface="Consolas"/>
                          <a:cs typeface="Consolas"/>
                          <a:sym typeface="Consolas"/>
                        </a:rPr>
                        <a:t> text</a:t>
                      </a:r>
                      <a:r>
                        <a:rPr lang="fr" sz="1400">
                          <a:solidFill>
                            <a:srgbClr val="FF5600"/>
                          </a:solidFill>
                          <a:latin typeface="Consolas"/>
                          <a:ea typeface="Consolas"/>
                          <a:cs typeface="Consolas"/>
                          <a:sym typeface="Consolas"/>
                        </a:rPr>
                        <a:t>=</a:t>
                      </a:r>
                      <a:r>
                        <a:rPr lang="fr" sz="1400">
                          <a:solidFill>
                            <a:srgbClr val="00A33F"/>
                          </a:solidFill>
                          <a:latin typeface="Consolas"/>
                          <a:ea typeface="Consolas"/>
                          <a:cs typeface="Consolas"/>
                          <a:sym typeface="Consolas"/>
                        </a:rPr>
                        <a:t>"Un bouton"</a:t>
                      </a:r>
                      <a:r>
                        <a:rPr lang="fr" sz="1400">
                          <a:solidFill>
                            <a:schemeClr val="dk1"/>
                          </a:solidFill>
                          <a:latin typeface="Consolas"/>
                          <a:ea typeface="Consolas"/>
                          <a:cs typeface="Consolas"/>
                          <a:sym typeface="Consolas"/>
                        </a:rPr>
                        <a:t> /</a:t>
                      </a:r>
                      <a:r>
                        <a:rPr lang="fr" sz="1400">
                          <a:solidFill>
                            <a:srgbClr val="FF5600"/>
                          </a:solidFill>
                          <a:latin typeface="Consolas"/>
                          <a:ea typeface="Consolas"/>
                          <a:cs typeface="Consolas"/>
                          <a:sym typeface="Consolas"/>
                        </a:rPr>
                        <a:t>&gt;</a:t>
                      </a:r>
                    </a:p>
                  </a:txBody>
                  <a:tcPr marL="121900" marR="121900" marT="121900" marB="121900" anchor="ctr"/>
                </a:tc>
                <a:tc>
                  <a:txBody>
                    <a:bodyPr/>
                    <a:lstStyle/>
                    <a:p>
                      <a:pPr lvl="0" rtl="0">
                        <a:lnSpc>
                          <a:spcPct val="150000"/>
                        </a:lnSpc>
                        <a:spcBef>
                          <a:spcPts val="0"/>
                        </a:spcBef>
                        <a:buNone/>
                      </a:pPr>
                      <a:r>
                        <a:rPr lang="fr" sz="1400">
                          <a:solidFill>
                            <a:schemeClr val="dk1"/>
                          </a:solidFill>
                          <a:highlight>
                            <a:srgbClr val="FFFFFF"/>
                          </a:highlight>
                          <a:latin typeface="Consolas"/>
                          <a:ea typeface="Consolas"/>
                          <a:cs typeface="Consolas"/>
                          <a:sym typeface="Consolas"/>
                        </a:rPr>
                        <a:t>React.</a:t>
                      </a:r>
                      <a:r>
                        <a:rPr lang="fr" sz="1400">
                          <a:solidFill>
                            <a:srgbClr val="A535AE"/>
                          </a:solidFill>
                          <a:highlight>
                            <a:srgbClr val="FFFFFF"/>
                          </a:highlight>
                          <a:latin typeface="Consolas"/>
                          <a:ea typeface="Consolas"/>
                          <a:cs typeface="Consolas"/>
                          <a:sym typeface="Consolas"/>
                        </a:rPr>
                        <a:t>createElement</a:t>
                      </a:r>
                      <a:r>
                        <a:rPr lang="fr" sz="1400">
                          <a:solidFill>
                            <a:schemeClr val="dk1"/>
                          </a:solidFill>
                          <a:highlight>
                            <a:srgbClr val="FFFFFF"/>
                          </a:highlight>
                          <a:latin typeface="Consolas"/>
                          <a:ea typeface="Consolas"/>
                          <a:cs typeface="Consolas"/>
                          <a:sym typeface="Consolas"/>
                        </a:rPr>
                        <a:t>(</a:t>
                      </a:r>
                      <a:r>
                        <a:rPr lang="fr" sz="1400">
                          <a:solidFill>
                            <a:srgbClr val="A535AE"/>
                          </a:solidFill>
                          <a:highlight>
                            <a:srgbClr val="FFFFFF"/>
                          </a:highlight>
                          <a:latin typeface="Consolas"/>
                          <a:ea typeface="Consolas"/>
                          <a:cs typeface="Consolas"/>
                          <a:sym typeface="Consolas"/>
                        </a:rPr>
                        <a:t>Button</a:t>
                      </a:r>
                      <a:r>
                        <a:rPr lang="fr" sz="1400">
                          <a:solidFill>
                            <a:schemeClr val="dk1"/>
                          </a:solidFill>
                          <a:highlight>
                            <a:srgbClr val="FFFFFF"/>
                          </a:highlight>
                          <a:latin typeface="Consolas"/>
                          <a:ea typeface="Consolas"/>
                          <a:cs typeface="Consolas"/>
                          <a:sym typeface="Consolas"/>
                        </a:rPr>
                        <a:t>, { </a:t>
                      </a:r>
                    </a:p>
                    <a:p>
                      <a:pPr lvl="0" rtl="0">
                        <a:lnSpc>
                          <a:spcPct val="150000"/>
                        </a:lnSpc>
                        <a:spcBef>
                          <a:spcPts val="0"/>
                        </a:spcBef>
                        <a:buNone/>
                      </a:pPr>
                      <a:r>
                        <a:rPr lang="fr" sz="1400">
                          <a:solidFill>
                            <a:schemeClr val="dk1"/>
                          </a:solidFill>
                          <a:highlight>
                            <a:srgbClr val="FFFFFF"/>
                          </a:highlight>
                          <a:latin typeface="Consolas"/>
                          <a:ea typeface="Consolas"/>
                          <a:cs typeface="Consolas"/>
                          <a:sym typeface="Consolas"/>
                        </a:rPr>
                        <a:t>    text: </a:t>
                      </a:r>
                      <a:r>
                        <a:rPr lang="fr" sz="1400">
                          <a:solidFill>
                            <a:srgbClr val="00A33F"/>
                          </a:solidFill>
                          <a:highlight>
                            <a:srgbClr val="FFFFFF"/>
                          </a:highlight>
                          <a:latin typeface="Consolas"/>
                          <a:ea typeface="Consolas"/>
                          <a:cs typeface="Consolas"/>
                          <a:sym typeface="Consolas"/>
                        </a:rPr>
                        <a:t>"</a:t>
                      </a:r>
                      <a:r>
                        <a:rPr lang="fr" sz="1400">
                          <a:solidFill>
                            <a:srgbClr val="00A33F"/>
                          </a:solidFill>
                          <a:latin typeface="Consolas"/>
                          <a:ea typeface="Consolas"/>
                          <a:cs typeface="Consolas"/>
                          <a:sym typeface="Consolas"/>
                        </a:rPr>
                        <a:t>Un bouton</a:t>
                      </a:r>
                      <a:r>
                        <a:rPr lang="fr" sz="1400">
                          <a:solidFill>
                            <a:srgbClr val="00A33F"/>
                          </a:solidFill>
                          <a:highlight>
                            <a:srgbClr val="FFFFFF"/>
                          </a:highlight>
                          <a:latin typeface="Consolas"/>
                          <a:ea typeface="Consolas"/>
                          <a:cs typeface="Consolas"/>
                          <a:sym typeface="Consolas"/>
                        </a:rPr>
                        <a:t>"</a:t>
                      </a:r>
                    </a:p>
                    <a:p>
                      <a:pPr lvl="0" rtl="0">
                        <a:lnSpc>
                          <a:spcPct val="150000"/>
                        </a:lnSpc>
                        <a:spcBef>
                          <a:spcPts val="0"/>
                        </a:spcBef>
                        <a:buNone/>
                      </a:pPr>
                      <a:r>
                        <a:rPr lang="fr" sz="1400">
                          <a:solidFill>
                            <a:schemeClr val="dk1"/>
                          </a:solidFill>
                          <a:highlight>
                            <a:srgbClr val="FFFFFF"/>
                          </a:highlight>
                          <a:latin typeface="Consolas"/>
                          <a:ea typeface="Consolas"/>
                          <a:cs typeface="Consolas"/>
                          <a:sym typeface="Consolas"/>
                        </a:rPr>
                        <a:t>});</a:t>
                      </a:r>
                    </a:p>
                  </a:txBody>
                  <a:tcPr marL="121900" marR="121900" marT="121900" marB="121900" anchor="ctr"/>
                </a:tc>
                <a:tc>
                  <a:txBody>
                    <a:bodyPr/>
                    <a:lstStyle/>
                    <a:p>
                      <a:pPr lvl="0" algn="ctr">
                        <a:spcBef>
                          <a:spcPts val="0"/>
                        </a:spcBef>
                        <a:buClr>
                          <a:schemeClr val="dk1"/>
                        </a:buClr>
                        <a:buSzPct val="100000"/>
                        <a:buFont typeface="Arial"/>
                        <a:buNone/>
                      </a:pPr>
                      <a:endParaRPr lang="fr-FR" sz="1400" dirty="0" smtClean="0">
                        <a:solidFill>
                          <a:schemeClr val="dk1"/>
                        </a:solidFill>
                        <a:latin typeface="Consolas"/>
                        <a:ea typeface="Consolas"/>
                        <a:cs typeface="Consolas"/>
                        <a:sym typeface="Consolas"/>
                      </a:endParaRPr>
                    </a:p>
                    <a:p>
                      <a:pPr lvl="0" algn="ctr">
                        <a:spcBef>
                          <a:spcPts val="0"/>
                        </a:spcBef>
                        <a:buClr>
                          <a:schemeClr val="dk1"/>
                        </a:buClr>
                        <a:buSzPct val="100000"/>
                        <a:buFont typeface="Arial"/>
                        <a:buNone/>
                      </a:pPr>
                      <a:r>
                        <a:rPr lang="fr" sz="1400" dirty="0" smtClean="0">
                          <a:solidFill>
                            <a:schemeClr val="dk1"/>
                          </a:solidFill>
                          <a:latin typeface="Consolas"/>
                          <a:ea typeface="Consolas"/>
                          <a:cs typeface="Consolas"/>
                          <a:sym typeface="Consolas"/>
                        </a:rPr>
                        <a:t>&lt;</a:t>
                      </a:r>
                      <a:r>
                        <a:rPr lang="fr" sz="1400" dirty="0" err="1">
                          <a:solidFill>
                            <a:schemeClr val="dk1"/>
                          </a:solidFill>
                          <a:latin typeface="Consolas"/>
                          <a:ea typeface="Consolas"/>
                          <a:cs typeface="Consolas"/>
                          <a:sym typeface="Consolas"/>
                        </a:rPr>
                        <a:t>button</a:t>
                      </a:r>
                      <a:r>
                        <a:rPr lang="fr" sz="1400" dirty="0">
                          <a:solidFill>
                            <a:schemeClr val="dk1"/>
                          </a:solidFill>
                          <a:latin typeface="Consolas"/>
                          <a:ea typeface="Consolas"/>
                          <a:cs typeface="Consolas"/>
                          <a:sym typeface="Consolas"/>
                        </a:rPr>
                        <a:t>&gt;</a:t>
                      </a:r>
                      <a:r>
                        <a:rPr lang="fr" sz="1400" dirty="0">
                          <a:latin typeface="Consolas"/>
                          <a:ea typeface="Consolas"/>
                          <a:cs typeface="Consolas"/>
                          <a:sym typeface="Consolas"/>
                        </a:rPr>
                        <a:t>Un bouton</a:t>
                      </a:r>
                      <a:r>
                        <a:rPr lang="fr" sz="1400" dirty="0">
                          <a:solidFill>
                            <a:schemeClr val="dk1"/>
                          </a:solidFill>
                          <a:latin typeface="Consolas"/>
                          <a:ea typeface="Consolas"/>
                          <a:cs typeface="Consolas"/>
                          <a:sym typeface="Consolas"/>
                        </a:rPr>
                        <a:t>&lt;/</a:t>
                      </a:r>
                      <a:r>
                        <a:rPr lang="fr" sz="1400" dirty="0" err="1">
                          <a:solidFill>
                            <a:schemeClr val="dk1"/>
                          </a:solidFill>
                          <a:latin typeface="Consolas"/>
                          <a:ea typeface="Consolas"/>
                          <a:cs typeface="Consolas"/>
                          <a:sym typeface="Consolas"/>
                        </a:rPr>
                        <a:t>button</a:t>
                      </a:r>
                      <a:r>
                        <a:rPr lang="fr" sz="1400" dirty="0">
                          <a:solidFill>
                            <a:schemeClr val="dk1"/>
                          </a:solidFill>
                          <a:latin typeface="Consolas"/>
                          <a:ea typeface="Consolas"/>
                          <a:cs typeface="Consolas"/>
                          <a:sym typeface="Consolas"/>
                        </a:rPr>
                        <a:t>&gt;</a:t>
                      </a:r>
                    </a:p>
                  </a:txBody>
                  <a:tcPr marL="121900" marR="121900" marT="121900" marB="121900" anchor="ctr"/>
                </a:tc>
              </a:tr>
            </a:tbl>
          </a:graphicData>
        </a:graphic>
      </p:graphicFrame>
      <p:sp>
        <p:nvSpPr>
          <p:cNvPr id="116" name="Shape 116"/>
          <p:cNvSpPr/>
          <p:nvPr/>
        </p:nvSpPr>
        <p:spPr>
          <a:xfrm>
            <a:off x="1294333" y="2656200"/>
            <a:ext cx="1366000" cy="530400"/>
          </a:xfrm>
          <a:prstGeom prst="rect">
            <a:avLst/>
          </a:prstGeom>
          <a:solidFill>
            <a:srgbClr val="8E7CC3"/>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r>
              <a:rPr lang="fr" sz="2400" b="1">
                <a:solidFill>
                  <a:srgbClr val="FFFFFF"/>
                </a:solidFill>
              </a:rPr>
              <a:t>JSX</a:t>
            </a:r>
          </a:p>
        </p:txBody>
      </p:sp>
      <p:sp>
        <p:nvSpPr>
          <p:cNvPr id="117" name="Shape 117"/>
          <p:cNvSpPr/>
          <p:nvPr/>
        </p:nvSpPr>
        <p:spPr>
          <a:xfrm>
            <a:off x="4992786" y="2655800"/>
            <a:ext cx="2031101" cy="530400"/>
          </a:xfrm>
          <a:prstGeom prst="rect">
            <a:avLst/>
          </a:prstGeom>
          <a:solidFill>
            <a:srgbClr val="FFD966"/>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r>
              <a:rPr lang="fr" sz="2400" b="1"/>
              <a:t>Javascript</a:t>
            </a:r>
            <a:endParaRPr lang="fr" sz="2400" b="1" dirty="0"/>
          </a:p>
        </p:txBody>
      </p:sp>
      <p:sp>
        <p:nvSpPr>
          <p:cNvPr id="118" name="Shape 118"/>
          <p:cNvSpPr/>
          <p:nvPr/>
        </p:nvSpPr>
        <p:spPr>
          <a:xfrm>
            <a:off x="9531667" y="2656600"/>
            <a:ext cx="1366000" cy="530400"/>
          </a:xfrm>
          <a:prstGeom prst="rect">
            <a:avLst/>
          </a:prstGeom>
          <a:solidFill>
            <a:srgbClr val="9FC5E8"/>
          </a:solidFill>
          <a:ln w="9525" cap="flat" cmpd="sng">
            <a:solidFill>
              <a:schemeClr val="dk2"/>
            </a:solidFill>
            <a:prstDash val="dash"/>
            <a:round/>
            <a:headEnd type="none" w="med" len="med"/>
            <a:tailEnd type="none" w="med" len="med"/>
          </a:ln>
        </p:spPr>
        <p:txBody>
          <a:bodyPr lIns="121900" tIns="121900" rIns="121900" bIns="121900" anchor="ctr" anchorCtr="0">
            <a:noAutofit/>
          </a:bodyPr>
          <a:lstStyle/>
          <a:p>
            <a:pPr algn="ctr"/>
            <a:r>
              <a:rPr lang="fr" sz="2400" b="1"/>
              <a:t>Rendu</a:t>
            </a:r>
          </a:p>
        </p:txBody>
      </p:sp>
      <p:cxnSp>
        <p:nvCxnSpPr>
          <p:cNvPr id="119" name="Shape 119"/>
          <p:cNvCxnSpPr>
            <a:stCxn id="116" idx="3"/>
            <a:endCxn id="117" idx="1"/>
          </p:cNvCxnSpPr>
          <p:nvPr/>
        </p:nvCxnSpPr>
        <p:spPr>
          <a:xfrm flipV="1">
            <a:off x="2660333" y="2921000"/>
            <a:ext cx="2332453" cy="400"/>
          </a:xfrm>
          <a:prstGeom prst="bentConnector3">
            <a:avLst>
              <a:gd name="adj1" fmla="val 50000"/>
            </a:avLst>
          </a:prstGeom>
          <a:noFill/>
          <a:ln w="19050" cap="flat" cmpd="sng">
            <a:solidFill>
              <a:schemeClr val="dk2"/>
            </a:solidFill>
            <a:prstDash val="solid"/>
            <a:round/>
            <a:headEnd type="none" w="lg" len="lg"/>
            <a:tailEnd type="triangle" w="lg" len="lg"/>
          </a:ln>
        </p:spPr>
      </p:cxnSp>
      <p:cxnSp>
        <p:nvCxnSpPr>
          <p:cNvPr id="120" name="Shape 120"/>
          <p:cNvCxnSpPr>
            <a:stCxn id="117" idx="3"/>
            <a:endCxn id="118" idx="1"/>
          </p:cNvCxnSpPr>
          <p:nvPr/>
        </p:nvCxnSpPr>
        <p:spPr>
          <a:xfrm>
            <a:off x="7023887" y="2921000"/>
            <a:ext cx="2507780" cy="800"/>
          </a:xfrm>
          <a:prstGeom prst="bentConnector3">
            <a:avLst>
              <a:gd name="adj1" fmla="val 50000"/>
            </a:avLst>
          </a:prstGeom>
          <a:noFill/>
          <a:ln w="19050" cap="flat" cmpd="sng">
            <a:solidFill>
              <a:schemeClr val="dk2"/>
            </a:solidFill>
            <a:prstDash val="solid"/>
            <a:round/>
            <a:headEnd type="none" w="lg" len="lg"/>
            <a:tailEnd type="triangle" w="lg" len="lg"/>
          </a:ln>
        </p:spPr>
      </p:cxnSp>
      <p:sp>
        <p:nvSpPr>
          <p:cNvPr id="121" name="Shape 121"/>
          <p:cNvSpPr txBox="1"/>
          <p:nvPr/>
        </p:nvSpPr>
        <p:spPr>
          <a:xfrm>
            <a:off x="3307667" y="2368167"/>
            <a:ext cx="1429200" cy="451200"/>
          </a:xfrm>
          <a:prstGeom prst="rect">
            <a:avLst/>
          </a:prstGeom>
          <a:noFill/>
          <a:ln>
            <a:noFill/>
          </a:ln>
        </p:spPr>
        <p:txBody>
          <a:bodyPr lIns="121900" tIns="121900" rIns="121900" bIns="121900" anchor="t" anchorCtr="0">
            <a:noAutofit/>
          </a:bodyPr>
          <a:lstStyle/>
          <a:p>
            <a:pPr algn="ctr"/>
            <a:r>
              <a:rPr lang="fr" sz="1333"/>
              <a:t>Transformation</a:t>
            </a:r>
          </a:p>
        </p:txBody>
      </p:sp>
      <p:sp>
        <p:nvSpPr>
          <p:cNvPr id="11" name="Titr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smtClean="0"/>
              <a:t>Le JSX</a:t>
            </a:r>
            <a:endParaRPr lang="fr-FR" dirty="0"/>
          </a:p>
        </p:txBody>
      </p:sp>
      <p:sp>
        <p:nvSpPr>
          <p:cNvPr id="7" name="Espace réservé du numéro de diapositive 6"/>
          <p:cNvSpPr>
            <a:spLocks noGrp="1"/>
          </p:cNvSpPr>
          <p:nvPr>
            <p:ph type="sldNum" idx="12"/>
          </p:nvPr>
        </p:nvSpPr>
        <p:spPr/>
        <p:txBody>
          <a:bodyPr/>
          <a:lstStyle/>
          <a:p>
            <a:fld id="{00000000-1234-1234-1234-123412341234}" type="slidenum">
              <a:rPr lang="fr" smtClean="0"/>
              <a:pPr/>
              <a:t>12</a:t>
            </a:fld>
            <a:endParaRPr lang="fr"/>
          </a:p>
        </p:txBody>
      </p:sp>
      <p:sp>
        <p:nvSpPr>
          <p:cNvPr id="17" name="Rectangle 16"/>
          <p:cNvSpPr/>
          <p:nvPr/>
        </p:nvSpPr>
        <p:spPr>
          <a:xfrm>
            <a:off x="0" y="6375400"/>
            <a:ext cx="12192000" cy="482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space réservé du numéro de diapositive 4"/>
          <p:cNvSpPr txBox="1">
            <a:spLocks/>
          </p:cNvSpPr>
          <p:nvPr/>
        </p:nvSpPr>
        <p:spPr>
          <a:xfrm>
            <a:off x="11493500" y="6434137"/>
            <a:ext cx="520700" cy="365125"/>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smtClean="0">
                <a:solidFill>
                  <a:schemeClr val="bg1"/>
                </a:solidFill>
              </a:rPr>
              <a:t>9</a:t>
            </a:r>
            <a:endParaRPr lang="fr-FR" sz="2000" b="1" dirty="0">
              <a:solidFill>
                <a:schemeClr val="bg1"/>
              </a:solidFill>
            </a:endParaRPr>
          </a:p>
        </p:txBody>
      </p:sp>
      <p:sp>
        <p:nvSpPr>
          <p:cNvPr id="19" name="Parallélogramme 18"/>
          <p:cNvSpPr/>
          <p:nvPr/>
        </p:nvSpPr>
        <p:spPr>
          <a:xfrm>
            <a:off x="-127000"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tx1">
                    <a:lumMod val="50000"/>
                    <a:lumOff val="50000"/>
                  </a:schemeClr>
                </a:solidFill>
              </a:rPr>
              <a:t>Etat de l’art</a:t>
            </a:r>
            <a:endParaRPr lang="fr-FR" sz="1600" dirty="0">
              <a:solidFill>
                <a:schemeClr val="tx1">
                  <a:lumMod val="50000"/>
                  <a:lumOff val="50000"/>
                </a:schemeClr>
              </a:solidFill>
            </a:endParaRPr>
          </a:p>
        </p:txBody>
      </p:sp>
      <p:sp>
        <p:nvSpPr>
          <p:cNvPr id="20" name="Parallélogramme 19"/>
          <p:cNvSpPr/>
          <p:nvPr/>
        </p:nvSpPr>
        <p:spPr>
          <a:xfrm>
            <a:off x="1752600" y="6375400"/>
            <a:ext cx="1980000" cy="488949"/>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bg1"/>
                </a:solidFill>
              </a:rPr>
              <a:t>React</a:t>
            </a:r>
            <a:endParaRPr lang="fr-FR" sz="1600" dirty="0">
              <a:solidFill>
                <a:schemeClr val="bg1"/>
              </a:solidFill>
            </a:endParaRPr>
          </a:p>
        </p:txBody>
      </p:sp>
      <p:sp>
        <p:nvSpPr>
          <p:cNvPr id="21" name="Parallélogramme 20"/>
          <p:cNvSpPr/>
          <p:nvPr/>
        </p:nvSpPr>
        <p:spPr>
          <a:xfrm>
            <a:off x="36322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Redux</a:t>
            </a:r>
            <a:endParaRPr lang="fr-FR" sz="1600" dirty="0">
              <a:solidFill>
                <a:srgbClr val="0070C0"/>
              </a:solidFill>
            </a:endParaRPr>
          </a:p>
        </p:txBody>
      </p:sp>
      <p:sp>
        <p:nvSpPr>
          <p:cNvPr id="22" name="Parallélogramme 21"/>
          <p:cNvSpPr/>
          <p:nvPr/>
        </p:nvSpPr>
        <p:spPr>
          <a:xfrm>
            <a:off x="55118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React</a:t>
            </a:r>
            <a:r>
              <a:rPr lang="fr-FR" sz="1600" dirty="0" smtClean="0">
                <a:solidFill>
                  <a:srgbClr val="0070C0"/>
                </a:solidFill>
              </a:rPr>
              <a:t> Native</a:t>
            </a:r>
            <a:endParaRPr lang="fr-FR" sz="1600" dirty="0">
              <a:solidFill>
                <a:srgbClr val="0070C0"/>
              </a:solidFill>
            </a:endParaRPr>
          </a:p>
        </p:txBody>
      </p:sp>
      <p:sp>
        <p:nvSpPr>
          <p:cNvPr id="23" name="Parallélogramme 22"/>
          <p:cNvSpPr/>
          <p:nvPr/>
        </p:nvSpPr>
        <p:spPr>
          <a:xfrm>
            <a:off x="73904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Tooling</a:t>
            </a:r>
            <a:endParaRPr lang="fr-FR" sz="1600" dirty="0">
              <a:solidFill>
                <a:srgbClr val="0070C0"/>
              </a:solidFill>
            </a:endParaRPr>
          </a:p>
        </p:txBody>
      </p:sp>
      <p:sp>
        <p:nvSpPr>
          <p:cNvPr id="24" name="Parallélogramme 23"/>
          <p:cNvSpPr/>
          <p:nvPr/>
        </p:nvSpPr>
        <p:spPr>
          <a:xfrm>
            <a:off x="92700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rgbClr val="0070C0"/>
                </a:solidFill>
              </a:rPr>
              <a:t>Bilan</a:t>
            </a:r>
            <a:endParaRPr lang="fr-FR" sz="1600" dirty="0">
              <a:solidFill>
                <a:srgbClr val="0070C0"/>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9300" y="3545478"/>
            <a:ext cx="1041400" cy="355600"/>
          </a:xfrm>
          <a:prstGeom prst="rect">
            <a:avLst/>
          </a:prstGeom>
        </p:spPr>
      </p:pic>
    </p:spTree>
    <p:extLst>
      <p:ext uri="{BB962C8B-B14F-4D97-AF65-F5344CB8AC3E}">
        <p14:creationId xmlns:p14="http://schemas.microsoft.com/office/powerpoint/2010/main" val="54269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1000"/>
                                        <p:tgtEl>
                                          <p:spTgt spid="119"/>
                                        </p:tgtEl>
                                      </p:cBhvr>
                                    </p:animEffect>
                                  </p:childTnLst>
                                </p:cTn>
                              </p:par>
                              <p:par>
                                <p:cTn id="8" presetID="10" presetClass="entr" presetSubtype="0" fill="hold"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fade">
                                      <p:cBhvr>
                                        <p:cTn id="10" dur="1000"/>
                                        <p:tgtEl>
                                          <p:spTgt spid="121"/>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17"/>
                                        </p:tgtEl>
                                        <p:attrNameLst>
                                          <p:attrName>style.visibility</p:attrName>
                                        </p:attrNameLst>
                                      </p:cBhvr>
                                      <p:to>
                                        <p:strVal val="visible"/>
                                      </p:to>
                                    </p:set>
                                    <p:animEffect transition="in" filter="fade">
                                      <p:cBhvr>
                                        <p:cTn id="14" dur="1000"/>
                                        <p:tgtEl>
                                          <p:spTgt spid="117"/>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120"/>
                                        </p:tgtEl>
                                        <p:attrNameLst>
                                          <p:attrName>style.visibility</p:attrName>
                                        </p:attrNameLst>
                                      </p:cBhvr>
                                      <p:to>
                                        <p:strVal val="visible"/>
                                      </p:to>
                                    </p:set>
                                    <p:animEffect transition="in" filter="fade">
                                      <p:cBhvr>
                                        <p:cTn id="18" dur="1000"/>
                                        <p:tgtEl>
                                          <p:spTgt spid="120"/>
                                        </p:tgtEl>
                                      </p:cBhvr>
                                    </p:animEffect>
                                  </p:childTnLst>
                                </p:cTn>
                              </p:par>
                            </p:childTnLst>
                          </p:cTn>
                        </p:par>
                        <p:par>
                          <p:cTn id="19" fill="hold">
                            <p:stCondLst>
                              <p:cond delay="3000"/>
                            </p:stCondLst>
                            <p:childTnLst>
                              <p:par>
                                <p:cTn id="20" presetID="10" presetClass="entr" presetSubtype="0" fill="hold" nodeType="afterEffect">
                                  <p:stCondLst>
                                    <p:cond delay="0"/>
                                  </p:stCondLst>
                                  <p:childTnLst>
                                    <p:set>
                                      <p:cBhvr>
                                        <p:cTn id="21" dur="1" fill="hold">
                                          <p:stCondLst>
                                            <p:cond delay="0"/>
                                          </p:stCondLst>
                                        </p:cTn>
                                        <p:tgtEl>
                                          <p:spTgt spid="118"/>
                                        </p:tgtEl>
                                        <p:attrNameLst>
                                          <p:attrName>style.visibility</p:attrName>
                                        </p:attrNameLst>
                                      </p:cBhvr>
                                      <p:to>
                                        <p:strVal val="visible"/>
                                      </p:to>
                                    </p:set>
                                    <p:animEffect transition="in" filter="fade">
                                      <p:cBhvr>
                                        <p:cTn id="22" dur="1000"/>
                                        <p:tgtEl>
                                          <p:spTgt spid="118"/>
                                        </p:tgtEl>
                                      </p:cBhvr>
                                    </p:animEffect>
                                  </p:childTnLst>
                                </p:cTn>
                              </p:par>
                            </p:childTnLst>
                          </p:cTn>
                        </p:par>
                        <p:par>
                          <p:cTn id="23" fill="hold">
                            <p:stCondLst>
                              <p:cond delay="4000"/>
                            </p:stCondLst>
                            <p:childTnLst>
                              <p:par>
                                <p:cTn id="24" presetID="10" presetClass="entr" presetSubtype="0" fill="hold" nodeType="afterEffect">
                                  <p:stCondLst>
                                    <p:cond delay="0"/>
                                  </p:stCondLst>
                                  <p:childTnLst>
                                    <p:set>
                                      <p:cBhvr>
                                        <p:cTn id="25" dur="1" fill="hold">
                                          <p:stCondLst>
                                            <p:cond delay="0"/>
                                          </p:stCondLst>
                                        </p:cTn>
                                        <p:tgtEl>
                                          <p:spTgt spid="114"/>
                                        </p:tgtEl>
                                        <p:attrNameLst>
                                          <p:attrName>style.visibility</p:attrName>
                                        </p:attrNameLst>
                                      </p:cBhvr>
                                      <p:to>
                                        <p:strVal val="visible"/>
                                      </p:to>
                                    </p:set>
                                    <p:animEffect transition="in" filter="fade">
                                      <p:cBhvr>
                                        <p:cTn id="26" dur="1000"/>
                                        <p:tgtEl>
                                          <p:spTgt spid="114"/>
                                        </p:tgtEl>
                                      </p:cBhvr>
                                    </p:animEffect>
                                  </p:childTnLst>
                                </p:cTn>
                              </p:par>
                              <p:par>
                                <p:cTn id="27" presetID="10"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8" name="Shape 128"/>
          <p:cNvSpPr txBox="1">
            <a:spLocks noGrp="1"/>
          </p:cNvSpPr>
          <p:nvPr>
            <p:ph type="body" idx="4294967295"/>
          </p:nvPr>
        </p:nvSpPr>
        <p:spPr>
          <a:xfrm>
            <a:off x="7099479" y="801688"/>
            <a:ext cx="4802711" cy="4556125"/>
          </a:xfrm>
          <a:prstGeom prst="rect">
            <a:avLst/>
          </a:prstGeom>
        </p:spPr>
        <p:txBody>
          <a:bodyPr vert="horz" lIns="121900" tIns="121900" rIns="121900" bIns="121900" rtlCol="0" anchor="ctr" anchorCtr="0">
            <a:noAutofit/>
          </a:bodyPr>
          <a:lstStyle/>
          <a:p>
            <a:pPr marL="0" indent="0">
              <a:lnSpc>
                <a:spcPct val="100000"/>
              </a:lnSpc>
              <a:buNone/>
            </a:pPr>
            <a:r>
              <a:rPr lang="fr" dirty="0"/>
              <a:t>Un composant </a:t>
            </a:r>
            <a:r>
              <a:rPr lang="fr" b="1" dirty="0" err="1"/>
              <a:t>React</a:t>
            </a:r>
            <a:r>
              <a:rPr lang="fr" dirty="0"/>
              <a:t> </a:t>
            </a:r>
            <a:r>
              <a:rPr lang="fr" dirty="0" smtClean="0"/>
              <a:t>possède</a:t>
            </a:r>
            <a:r>
              <a:rPr lang="fr-FR" dirty="0" smtClean="0"/>
              <a:t> :</a:t>
            </a:r>
            <a:endParaRPr lang="fr-FR" dirty="0"/>
          </a:p>
          <a:p>
            <a:pPr>
              <a:lnSpc>
                <a:spcPct val="100000"/>
              </a:lnSpc>
            </a:pPr>
            <a:r>
              <a:rPr lang="fr" dirty="0" smtClean="0"/>
              <a:t>Un </a:t>
            </a:r>
            <a:r>
              <a:rPr lang="fr" b="1" dirty="0"/>
              <a:t>état</a:t>
            </a:r>
            <a:r>
              <a:rPr lang="fr" dirty="0"/>
              <a:t> </a:t>
            </a:r>
            <a:r>
              <a:rPr lang="fr" b="1" dirty="0" smtClean="0"/>
              <a:t>interne</a:t>
            </a:r>
            <a:endParaRPr lang="fr-FR" b="1" dirty="0" smtClean="0"/>
          </a:p>
          <a:p>
            <a:pPr lvl="1">
              <a:lnSpc>
                <a:spcPct val="100000"/>
              </a:lnSpc>
            </a:pPr>
            <a:r>
              <a:rPr lang="fr" dirty="0" smtClean="0"/>
              <a:t>Sa </a:t>
            </a:r>
            <a:r>
              <a:rPr lang="fr" dirty="0"/>
              <a:t>modification déclenche le rendu du composant si </a:t>
            </a:r>
            <a:r>
              <a:rPr lang="fr" dirty="0" smtClean="0"/>
              <a:t>nécessaire</a:t>
            </a:r>
            <a:endParaRPr lang="fr-FR" dirty="0"/>
          </a:p>
          <a:p>
            <a:pPr>
              <a:lnSpc>
                <a:spcPct val="100000"/>
              </a:lnSpc>
            </a:pPr>
            <a:r>
              <a:rPr lang="fr" dirty="0" smtClean="0"/>
              <a:t>Des </a:t>
            </a:r>
            <a:r>
              <a:rPr lang="fr" b="1" dirty="0" smtClean="0"/>
              <a:t>propriétés</a:t>
            </a:r>
            <a:endParaRPr lang="fr-FR" b="1" dirty="0" smtClean="0"/>
          </a:p>
          <a:p>
            <a:pPr lvl="1">
              <a:lnSpc>
                <a:spcPct val="100000"/>
              </a:lnSpc>
            </a:pPr>
            <a:r>
              <a:rPr lang="fr" dirty="0" smtClean="0"/>
              <a:t>De </a:t>
            </a:r>
            <a:r>
              <a:rPr lang="fr" dirty="0"/>
              <a:t>simples attributs passés par les composants parents</a:t>
            </a:r>
          </a:p>
        </p:txBody>
      </p:sp>
      <p:sp>
        <p:nvSpPr>
          <p:cNvPr id="127" name="Shape 127"/>
          <p:cNvSpPr txBox="1"/>
          <p:nvPr/>
        </p:nvSpPr>
        <p:spPr>
          <a:xfrm>
            <a:off x="487321" y="1409700"/>
            <a:ext cx="7998400" cy="4438393"/>
          </a:xfrm>
          <a:prstGeom prst="rect">
            <a:avLst/>
          </a:prstGeom>
          <a:noFill/>
          <a:ln>
            <a:noFill/>
          </a:ln>
        </p:spPr>
        <p:txBody>
          <a:bodyPr lIns="121900" tIns="121900" rIns="121900" bIns="121900" anchor="ctr" anchorCtr="0">
            <a:noAutofit/>
          </a:bodyPr>
          <a:lstStyle/>
          <a:p>
            <a:r>
              <a:rPr lang="fr" sz="1400" dirty="0">
                <a:solidFill>
                  <a:srgbClr val="FF5600"/>
                </a:solidFill>
                <a:highlight>
                  <a:srgbClr val="FFFFFF"/>
                </a:highlight>
                <a:latin typeface="Consolas"/>
                <a:ea typeface="Consolas"/>
                <a:cs typeface="Consolas"/>
                <a:sym typeface="Consolas"/>
              </a:rPr>
              <a:t>import</a:t>
            </a:r>
            <a:r>
              <a:rPr lang="fr" sz="1400" dirty="0">
                <a:solidFill>
                  <a:schemeClr val="dk1"/>
                </a:solidFill>
                <a:highlight>
                  <a:srgbClr val="FFFFFF"/>
                </a:highlight>
                <a:latin typeface="Consolas"/>
                <a:ea typeface="Consolas"/>
                <a:cs typeface="Consolas"/>
                <a:sym typeface="Consolas"/>
              </a:rPr>
              <a:t> </a:t>
            </a:r>
            <a:r>
              <a:rPr lang="fr" sz="1400" dirty="0" err="1">
                <a:solidFill>
                  <a:schemeClr val="dk1"/>
                </a:solidFill>
                <a:highlight>
                  <a:srgbClr val="FFFFFF"/>
                </a:highlight>
                <a:latin typeface="Consolas"/>
                <a:ea typeface="Consolas"/>
                <a:cs typeface="Consolas"/>
                <a:sym typeface="Consolas"/>
              </a:rPr>
              <a:t>React</a:t>
            </a:r>
            <a:r>
              <a:rPr lang="fr" sz="1400" dirty="0">
                <a:solidFill>
                  <a:schemeClr val="dk1"/>
                </a:solidFill>
                <a:highlight>
                  <a:srgbClr val="FFFFFF"/>
                </a:highlight>
                <a:latin typeface="Consolas"/>
                <a:ea typeface="Consolas"/>
                <a:cs typeface="Consolas"/>
                <a:sym typeface="Consolas"/>
              </a:rPr>
              <a:t> </a:t>
            </a:r>
            <a:r>
              <a:rPr lang="fr" sz="1400" dirty="0" err="1">
                <a:solidFill>
                  <a:schemeClr val="dk1"/>
                </a:solidFill>
                <a:highlight>
                  <a:srgbClr val="FFFFFF"/>
                </a:highlight>
                <a:latin typeface="Consolas"/>
                <a:ea typeface="Consolas"/>
                <a:cs typeface="Consolas"/>
                <a:sym typeface="Consolas"/>
              </a:rPr>
              <a:t>from</a:t>
            </a:r>
            <a:r>
              <a:rPr lang="fr" sz="1400" dirty="0">
                <a:solidFill>
                  <a:schemeClr val="dk1"/>
                </a:solidFill>
                <a:highlight>
                  <a:srgbClr val="FFFFFF"/>
                </a:highlight>
                <a:latin typeface="Consolas"/>
                <a:ea typeface="Consolas"/>
                <a:cs typeface="Consolas"/>
                <a:sym typeface="Consolas"/>
              </a:rPr>
              <a:t> </a:t>
            </a:r>
            <a:r>
              <a:rPr lang="fr" sz="1400" dirty="0">
                <a:solidFill>
                  <a:srgbClr val="00A33F"/>
                </a:solidFill>
                <a:highlight>
                  <a:srgbClr val="FFFFFF"/>
                </a:highlight>
                <a:latin typeface="Consolas"/>
                <a:ea typeface="Consolas"/>
                <a:cs typeface="Consolas"/>
                <a:sym typeface="Consolas"/>
              </a:rPr>
              <a:t>'</a:t>
            </a:r>
            <a:r>
              <a:rPr lang="fr" sz="1400" dirty="0" err="1">
                <a:solidFill>
                  <a:srgbClr val="00A33F"/>
                </a:solidFill>
                <a:highlight>
                  <a:srgbClr val="FFFFFF"/>
                </a:highlight>
                <a:latin typeface="Consolas"/>
                <a:ea typeface="Consolas"/>
                <a:cs typeface="Consolas"/>
                <a:sym typeface="Consolas"/>
              </a:rPr>
              <a:t>react</a:t>
            </a:r>
            <a:r>
              <a:rPr lang="fr" sz="1400" dirty="0">
                <a:solidFill>
                  <a:srgbClr val="00A33F"/>
                </a:solidFill>
                <a:highlight>
                  <a:srgbClr val="FFFFFF"/>
                </a:highlight>
                <a:latin typeface="Consolas"/>
                <a:ea typeface="Consolas"/>
                <a:cs typeface="Consolas"/>
                <a:sym typeface="Consolas"/>
              </a:rPr>
              <a:t>'</a:t>
            </a:r>
            <a:r>
              <a:rPr lang="fr" sz="1400" dirty="0">
                <a:solidFill>
                  <a:schemeClr val="dk1"/>
                </a:solidFill>
                <a:highlight>
                  <a:srgbClr val="FFFFFF"/>
                </a:highlight>
                <a:latin typeface="Consolas"/>
                <a:ea typeface="Consolas"/>
                <a:cs typeface="Consolas"/>
                <a:sym typeface="Consolas"/>
              </a:rPr>
              <a:t>;</a:t>
            </a:r>
          </a:p>
          <a:p>
            <a:r>
              <a:rPr lang="fr" sz="1400" dirty="0">
                <a:solidFill>
                  <a:srgbClr val="FF5600"/>
                </a:solidFill>
                <a:highlight>
                  <a:srgbClr val="FFFFFF"/>
                </a:highlight>
                <a:latin typeface="Consolas"/>
                <a:ea typeface="Consolas"/>
                <a:cs typeface="Consolas"/>
                <a:sym typeface="Consolas"/>
              </a:rPr>
              <a:t>import</a:t>
            </a:r>
            <a:r>
              <a:rPr lang="fr" sz="1400" dirty="0">
                <a:solidFill>
                  <a:schemeClr val="dk1"/>
                </a:solidFill>
                <a:highlight>
                  <a:srgbClr val="FFFFFF"/>
                </a:highlight>
                <a:latin typeface="Consolas"/>
                <a:ea typeface="Consolas"/>
                <a:cs typeface="Consolas"/>
                <a:sym typeface="Consolas"/>
              </a:rPr>
              <a:t> { </a:t>
            </a:r>
            <a:r>
              <a:rPr lang="fr" sz="1400" dirty="0" err="1">
                <a:solidFill>
                  <a:schemeClr val="dk1"/>
                </a:solidFill>
                <a:highlight>
                  <a:srgbClr val="FFFFFF"/>
                </a:highlight>
                <a:latin typeface="Consolas"/>
                <a:ea typeface="Consolas"/>
                <a:cs typeface="Consolas"/>
                <a:sym typeface="Consolas"/>
              </a:rPr>
              <a:t>render</a:t>
            </a:r>
            <a:r>
              <a:rPr lang="fr" sz="1400" dirty="0">
                <a:solidFill>
                  <a:schemeClr val="dk1"/>
                </a:solidFill>
                <a:highlight>
                  <a:srgbClr val="FFFFFF"/>
                </a:highlight>
                <a:latin typeface="Consolas"/>
                <a:ea typeface="Consolas"/>
                <a:cs typeface="Consolas"/>
                <a:sym typeface="Consolas"/>
              </a:rPr>
              <a:t> } </a:t>
            </a:r>
            <a:r>
              <a:rPr lang="fr" sz="1400" dirty="0" err="1">
                <a:solidFill>
                  <a:schemeClr val="dk1"/>
                </a:solidFill>
                <a:highlight>
                  <a:srgbClr val="FFFFFF"/>
                </a:highlight>
                <a:latin typeface="Consolas"/>
                <a:ea typeface="Consolas"/>
                <a:cs typeface="Consolas"/>
                <a:sym typeface="Consolas"/>
              </a:rPr>
              <a:t>from</a:t>
            </a:r>
            <a:r>
              <a:rPr lang="fr" sz="1400" dirty="0">
                <a:solidFill>
                  <a:schemeClr val="dk1"/>
                </a:solidFill>
                <a:highlight>
                  <a:srgbClr val="FFFFFF"/>
                </a:highlight>
                <a:latin typeface="Consolas"/>
                <a:ea typeface="Consolas"/>
                <a:cs typeface="Consolas"/>
                <a:sym typeface="Consolas"/>
              </a:rPr>
              <a:t> </a:t>
            </a:r>
            <a:r>
              <a:rPr lang="fr" sz="1400" dirty="0">
                <a:solidFill>
                  <a:srgbClr val="00A33F"/>
                </a:solidFill>
                <a:highlight>
                  <a:srgbClr val="FFFFFF"/>
                </a:highlight>
                <a:latin typeface="Consolas"/>
                <a:ea typeface="Consolas"/>
                <a:cs typeface="Consolas"/>
                <a:sym typeface="Consolas"/>
              </a:rPr>
              <a:t>'</a:t>
            </a:r>
            <a:r>
              <a:rPr lang="fr" sz="1400" dirty="0" err="1">
                <a:solidFill>
                  <a:srgbClr val="00A33F"/>
                </a:solidFill>
                <a:highlight>
                  <a:srgbClr val="FFFFFF"/>
                </a:highlight>
                <a:latin typeface="Consolas"/>
                <a:ea typeface="Consolas"/>
                <a:cs typeface="Consolas"/>
                <a:sym typeface="Consolas"/>
              </a:rPr>
              <a:t>react</a:t>
            </a:r>
            <a:r>
              <a:rPr lang="fr" sz="1400" dirty="0">
                <a:solidFill>
                  <a:srgbClr val="00A33F"/>
                </a:solidFill>
                <a:highlight>
                  <a:srgbClr val="FFFFFF"/>
                </a:highlight>
                <a:latin typeface="Consolas"/>
                <a:ea typeface="Consolas"/>
                <a:cs typeface="Consolas"/>
                <a:sym typeface="Consolas"/>
              </a:rPr>
              <a:t>-dom'</a:t>
            </a:r>
            <a:r>
              <a:rPr lang="fr" sz="1400" dirty="0">
                <a:solidFill>
                  <a:schemeClr val="dk1"/>
                </a:solidFill>
                <a:highlight>
                  <a:srgbClr val="FFFFFF"/>
                </a:highlight>
                <a:latin typeface="Consolas"/>
                <a:ea typeface="Consolas"/>
                <a:cs typeface="Consolas"/>
                <a:sym typeface="Consolas"/>
              </a:rPr>
              <a:t>;</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r>
            <a:br>
              <a:rPr lang="fr" sz="1400" dirty="0">
                <a:solidFill>
                  <a:schemeClr val="dk1"/>
                </a:solidFill>
                <a:highlight>
                  <a:srgbClr val="FFFFFF"/>
                </a:highlight>
                <a:latin typeface="Consolas"/>
                <a:ea typeface="Consolas"/>
                <a:cs typeface="Consolas"/>
                <a:sym typeface="Consolas"/>
              </a:rPr>
            </a:br>
            <a:r>
              <a:rPr lang="fr" sz="1400" dirty="0">
                <a:solidFill>
                  <a:srgbClr val="FF5600"/>
                </a:solidFill>
                <a:highlight>
                  <a:srgbClr val="FFFFFF"/>
                </a:highlight>
                <a:latin typeface="Consolas"/>
                <a:ea typeface="Consolas"/>
                <a:cs typeface="Consolas"/>
                <a:sym typeface="Consolas"/>
              </a:rPr>
              <a:t>class</a:t>
            </a:r>
            <a:r>
              <a:rPr lang="fr" sz="1400" dirty="0">
                <a:solidFill>
                  <a:schemeClr val="dk1"/>
                </a:solidFill>
                <a:highlight>
                  <a:srgbClr val="FFFFFF"/>
                </a:highlight>
                <a:latin typeface="Consolas"/>
                <a:ea typeface="Consolas"/>
                <a:cs typeface="Consolas"/>
                <a:sym typeface="Consolas"/>
              </a:rPr>
              <a:t> </a:t>
            </a:r>
            <a:r>
              <a:rPr lang="fr" sz="1400" dirty="0" err="1">
                <a:solidFill>
                  <a:srgbClr val="A535AE"/>
                </a:solidFill>
                <a:highlight>
                  <a:srgbClr val="FFFFFF"/>
                </a:highlight>
                <a:latin typeface="Consolas"/>
                <a:ea typeface="Consolas"/>
                <a:cs typeface="Consolas"/>
                <a:sym typeface="Consolas"/>
              </a:rPr>
              <a:t>CounterButton</a:t>
            </a:r>
            <a:r>
              <a:rPr lang="fr" sz="1400" dirty="0">
                <a:solidFill>
                  <a:srgbClr val="A535AE"/>
                </a:solidFill>
                <a:highlight>
                  <a:srgbClr val="FFFFFF"/>
                </a:highlight>
                <a:latin typeface="Consolas"/>
                <a:ea typeface="Consolas"/>
                <a:cs typeface="Consolas"/>
                <a:sym typeface="Consolas"/>
              </a:rPr>
              <a:t> </a:t>
            </a:r>
            <a:r>
              <a:rPr lang="fr" sz="1400" dirty="0" err="1">
                <a:solidFill>
                  <a:srgbClr val="FF5600"/>
                </a:solidFill>
                <a:highlight>
                  <a:srgbClr val="FFFFFF"/>
                </a:highlight>
                <a:latin typeface="Consolas"/>
                <a:ea typeface="Consolas"/>
                <a:cs typeface="Consolas"/>
                <a:sym typeface="Consolas"/>
              </a:rPr>
              <a:t>extends</a:t>
            </a:r>
            <a:r>
              <a:rPr lang="fr" sz="1400" dirty="0">
                <a:solidFill>
                  <a:schemeClr val="dk1"/>
                </a:solidFill>
                <a:highlight>
                  <a:srgbClr val="FFFFFF"/>
                </a:highlight>
                <a:latin typeface="Consolas"/>
                <a:ea typeface="Consolas"/>
                <a:cs typeface="Consolas"/>
                <a:sym typeface="Consolas"/>
              </a:rPr>
              <a:t> </a:t>
            </a:r>
            <a:r>
              <a:rPr lang="fr" sz="1400" dirty="0" err="1">
                <a:solidFill>
                  <a:schemeClr val="dk1"/>
                </a:solidFill>
                <a:highlight>
                  <a:srgbClr val="FFFFFF"/>
                </a:highlight>
                <a:latin typeface="Consolas"/>
                <a:ea typeface="Consolas"/>
                <a:cs typeface="Consolas"/>
                <a:sym typeface="Consolas"/>
              </a:rPr>
              <a:t>React.Component</a:t>
            </a:r>
            <a:r>
              <a:rPr lang="fr" sz="1400" dirty="0">
                <a:solidFill>
                  <a:schemeClr val="dk1"/>
                </a:solidFill>
                <a:highlight>
                  <a:srgbClr val="FFFFFF"/>
                </a:highlight>
                <a:latin typeface="Consolas"/>
                <a:ea typeface="Consolas"/>
                <a:cs typeface="Consolas"/>
                <a:sym typeface="Consolas"/>
              </a:rPr>
              <a:t> {</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t>
            </a:r>
            <a:r>
              <a:rPr lang="fr" sz="1400" dirty="0" err="1">
                <a:solidFill>
                  <a:schemeClr val="dk1"/>
                </a:solidFill>
                <a:highlight>
                  <a:srgbClr val="FFFFFF"/>
                </a:highlight>
                <a:latin typeface="Consolas"/>
                <a:ea typeface="Consolas"/>
                <a:cs typeface="Consolas"/>
                <a:sym typeface="Consolas"/>
              </a:rPr>
              <a:t>constructor</a:t>
            </a:r>
            <a:r>
              <a:rPr lang="fr" sz="1400" dirty="0">
                <a:solidFill>
                  <a:schemeClr val="dk1"/>
                </a:solidFill>
                <a:highlight>
                  <a:srgbClr val="FFFFFF"/>
                </a:highlight>
                <a:latin typeface="Consolas"/>
                <a:ea typeface="Consolas"/>
                <a:cs typeface="Consolas"/>
                <a:sym typeface="Consolas"/>
              </a:rPr>
              <a:t>() {</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super();</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t>
            </a:r>
            <a:r>
              <a:rPr lang="fr" sz="1400" dirty="0" err="1">
                <a:solidFill>
                  <a:schemeClr val="dk1"/>
                </a:solidFill>
                <a:highlight>
                  <a:srgbClr val="FFFFFF"/>
                </a:highlight>
                <a:latin typeface="Consolas"/>
                <a:ea typeface="Consolas"/>
                <a:cs typeface="Consolas"/>
                <a:sym typeface="Consolas"/>
              </a:rPr>
              <a:t>this.state</a:t>
            </a:r>
            <a:r>
              <a:rPr lang="fr" sz="1400" dirty="0">
                <a:solidFill>
                  <a:schemeClr val="dk1"/>
                </a:solidFill>
                <a:highlight>
                  <a:srgbClr val="FFFFFF"/>
                </a:highlight>
                <a:latin typeface="Consolas"/>
                <a:ea typeface="Consolas"/>
                <a:cs typeface="Consolas"/>
                <a:sym typeface="Consolas"/>
              </a:rPr>
              <a:t> </a:t>
            </a:r>
            <a:r>
              <a:rPr lang="fr" sz="1400" dirty="0">
                <a:solidFill>
                  <a:srgbClr val="FF5600"/>
                </a:solidFill>
                <a:highlight>
                  <a:srgbClr val="FFFFFF"/>
                </a:highlight>
                <a:latin typeface="Consolas"/>
                <a:ea typeface="Consolas"/>
                <a:cs typeface="Consolas"/>
                <a:sym typeface="Consolas"/>
              </a:rPr>
              <a:t>=</a:t>
            </a:r>
            <a:r>
              <a:rPr lang="fr" sz="1400" dirty="0">
                <a:solidFill>
                  <a:schemeClr val="dk1"/>
                </a:solidFill>
                <a:highlight>
                  <a:srgbClr val="FFFFFF"/>
                </a:highlight>
                <a:latin typeface="Consolas"/>
                <a:ea typeface="Consolas"/>
                <a:cs typeface="Consolas"/>
                <a:sym typeface="Consolas"/>
              </a:rPr>
              <a:t> { </a:t>
            </a:r>
            <a:r>
              <a:rPr lang="fr" sz="1400" dirty="0" err="1">
                <a:solidFill>
                  <a:schemeClr val="dk1"/>
                </a:solidFill>
                <a:highlight>
                  <a:srgbClr val="FFFFFF"/>
                </a:highlight>
                <a:latin typeface="Consolas"/>
                <a:ea typeface="Consolas"/>
                <a:cs typeface="Consolas"/>
                <a:sym typeface="Consolas"/>
              </a:rPr>
              <a:t>counter</a:t>
            </a:r>
            <a:r>
              <a:rPr lang="fr" sz="1400" dirty="0">
                <a:solidFill>
                  <a:schemeClr val="dk1"/>
                </a:solidFill>
                <a:highlight>
                  <a:srgbClr val="FFFFFF"/>
                </a:highlight>
                <a:latin typeface="Consolas"/>
                <a:ea typeface="Consolas"/>
                <a:cs typeface="Consolas"/>
                <a:sym typeface="Consolas"/>
              </a:rPr>
              <a:t>: 0 };</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t>
            </a:r>
            <a:r>
              <a:rPr lang="fr" sz="1400" dirty="0" err="1">
                <a:solidFill>
                  <a:schemeClr val="dk1"/>
                </a:solidFill>
                <a:highlight>
                  <a:srgbClr val="FFFFFF"/>
                </a:highlight>
                <a:latin typeface="Consolas"/>
                <a:ea typeface="Consolas"/>
                <a:cs typeface="Consolas"/>
                <a:sym typeface="Consolas"/>
              </a:rPr>
              <a:t>incrementCounter</a:t>
            </a:r>
            <a:r>
              <a:rPr lang="fr" sz="1400" dirty="0">
                <a:solidFill>
                  <a:schemeClr val="dk1"/>
                </a:solidFill>
                <a:highlight>
                  <a:srgbClr val="FFFFFF"/>
                </a:highlight>
                <a:latin typeface="Consolas"/>
                <a:ea typeface="Consolas"/>
                <a:cs typeface="Consolas"/>
                <a:sym typeface="Consolas"/>
              </a:rPr>
              <a:t>() {</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t>
            </a:r>
            <a:r>
              <a:rPr lang="fr" sz="1400" dirty="0" err="1">
                <a:solidFill>
                  <a:schemeClr val="dk1"/>
                </a:solidFill>
                <a:highlight>
                  <a:srgbClr val="FFFFFF"/>
                </a:highlight>
                <a:latin typeface="Consolas"/>
                <a:ea typeface="Consolas"/>
                <a:cs typeface="Consolas"/>
                <a:sym typeface="Consolas"/>
              </a:rPr>
              <a:t>this.setState</a:t>
            </a:r>
            <a:r>
              <a:rPr lang="fr" sz="1400" dirty="0">
                <a:solidFill>
                  <a:schemeClr val="dk1"/>
                </a:solidFill>
                <a:highlight>
                  <a:srgbClr val="FFFFFF"/>
                </a:highlight>
                <a:latin typeface="Consolas"/>
                <a:ea typeface="Consolas"/>
                <a:cs typeface="Consolas"/>
                <a:sym typeface="Consolas"/>
              </a:rPr>
              <a:t>({ </a:t>
            </a:r>
            <a:r>
              <a:rPr lang="fr" sz="1400" dirty="0" err="1">
                <a:solidFill>
                  <a:schemeClr val="dk1"/>
                </a:solidFill>
                <a:highlight>
                  <a:srgbClr val="FFFFFF"/>
                </a:highlight>
                <a:latin typeface="Consolas"/>
                <a:ea typeface="Consolas"/>
                <a:cs typeface="Consolas"/>
                <a:sym typeface="Consolas"/>
              </a:rPr>
              <a:t>counter</a:t>
            </a:r>
            <a:r>
              <a:rPr lang="fr" sz="1400" dirty="0">
                <a:solidFill>
                  <a:schemeClr val="dk1"/>
                </a:solidFill>
                <a:highlight>
                  <a:srgbClr val="FFFFFF"/>
                </a:highlight>
                <a:latin typeface="Consolas"/>
                <a:ea typeface="Consolas"/>
                <a:cs typeface="Consolas"/>
                <a:sym typeface="Consolas"/>
              </a:rPr>
              <a:t>: </a:t>
            </a:r>
            <a:r>
              <a:rPr lang="fr" sz="1400" dirty="0" err="1">
                <a:solidFill>
                  <a:schemeClr val="dk1"/>
                </a:solidFill>
                <a:highlight>
                  <a:srgbClr val="FFFFFF"/>
                </a:highlight>
                <a:latin typeface="Consolas"/>
                <a:ea typeface="Consolas"/>
                <a:cs typeface="Consolas"/>
                <a:sym typeface="Consolas"/>
              </a:rPr>
              <a:t>this.state.counter</a:t>
            </a:r>
            <a:r>
              <a:rPr lang="fr" sz="1400" dirty="0">
                <a:solidFill>
                  <a:schemeClr val="dk1"/>
                </a:solidFill>
                <a:highlight>
                  <a:srgbClr val="FFFFFF"/>
                </a:highlight>
                <a:latin typeface="Consolas"/>
                <a:ea typeface="Consolas"/>
                <a:cs typeface="Consolas"/>
                <a:sym typeface="Consolas"/>
              </a:rPr>
              <a:t> </a:t>
            </a:r>
            <a:r>
              <a:rPr lang="fr" sz="1400" dirty="0">
                <a:solidFill>
                  <a:srgbClr val="FF5600"/>
                </a:solidFill>
                <a:highlight>
                  <a:srgbClr val="FFFFFF"/>
                </a:highlight>
                <a:latin typeface="Consolas"/>
                <a:ea typeface="Consolas"/>
                <a:cs typeface="Consolas"/>
                <a:sym typeface="Consolas"/>
              </a:rPr>
              <a:t>+</a:t>
            </a:r>
            <a:r>
              <a:rPr lang="fr" sz="1400" dirty="0">
                <a:solidFill>
                  <a:schemeClr val="dk1"/>
                </a:solidFill>
                <a:highlight>
                  <a:srgbClr val="FFFFFF"/>
                </a:highlight>
                <a:latin typeface="Consolas"/>
                <a:ea typeface="Consolas"/>
                <a:cs typeface="Consolas"/>
                <a:sym typeface="Consolas"/>
              </a:rPr>
              <a:t> 1 });</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t>
            </a:r>
            <a:r>
              <a:rPr lang="fr" sz="1400" dirty="0" err="1">
                <a:solidFill>
                  <a:schemeClr val="dk1"/>
                </a:solidFill>
                <a:highlight>
                  <a:srgbClr val="FFFFFF"/>
                </a:highlight>
                <a:latin typeface="Consolas"/>
                <a:ea typeface="Consolas"/>
                <a:cs typeface="Consolas"/>
                <a:sym typeface="Consolas"/>
              </a:rPr>
              <a:t>render</a:t>
            </a:r>
            <a:r>
              <a:rPr lang="fr" sz="1400" dirty="0">
                <a:solidFill>
                  <a:schemeClr val="dk1"/>
                </a:solidFill>
                <a:highlight>
                  <a:srgbClr val="FFFFFF"/>
                </a:highlight>
                <a:latin typeface="Consolas"/>
                <a:ea typeface="Consolas"/>
                <a:cs typeface="Consolas"/>
                <a:sym typeface="Consolas"/>
              </a:rPr>
              <a:t>() {</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t>
            </a:r>
            <a:r>
              <a:rPr lang="fr" sz="1400" dirty="0">
                <a:solidFill>
                  <a:srgbClr val="FF5600"/>
                </a:solidFill>
                <a:highlight>
                  <a:srgbClr val="FFFFFF"/>
                </a:highlight>
                <a:latin typeface="Consolas"/>
                <a:ea typeface="Consolas"/>
                <a:cs typeface="Consolas"/>
                <a:sym typeface="Consolas"/>
              </a:rPr>
              <a:t>return</a:t>
            </a:r>
            <a:r>
              <a:rPr lang="fr" sz="1400" dirty="0">
                <a:solidFill>
                  <a:schemeClr val="dk1"/>
                </a:solidFill>
                <a:highlight>
                  <a:srgbClr val="FFFFFF"/>
                </a:highlight>
                <a:latin typeface="Consolas"/>
                <a:ea typeface="Consolas"/>
                <a:cs typeface="Consolas"/>
                <a:sym typeface="Consolas"/>
              </a:rPr>
              <a:t> (</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t>
            </a:r>
            <a:r>
              <a:rPr lang="fr" sz="1400" dirty="0">
                <a:solidFill>
                  <a:srgbClr val="FF5600"/>
                </a:solidFill>
                <a:highlight>
                  <a:srgbClr val="FFFFFF"/>
                </a:highlight>
                <a:latin typeface="Consolas"/>
                <a:ea typeface="Consolas"/>
                <a:cs typeface="Consolas"/>
                <a:sym typeface="Consolas"/>
              </a:rPr>
              <a:t>&lt;</a:t>
            </a:r>
            <a:r>
              <a:rPr lang="fr" sz="1400" dirty="0" err="1">
                <a:solidFill>
                  <a:schemeClr val="dk1"/>
                </a:solidFill>
                <a:highlight>
                  <a:srgbClr val="FFFFFF"/>
                </a:highlight>
                <a:latin typeface="Consolas"/>
                <a:ea typeface="Consolas"/>
                <a:cs typeface="Consolas"/>
                <a:sym typeface="Consolas"/>
              </a:rPr>
              <a:t>button</a:t>
            </a:r>
            <a:r>
              <a:rPr lang="fr" sz="1400" dirty="0">
                <a:solidFill>
                  <a:schemeClr val="dk1"/>
                </a:solidFill>
                <a:highlight>
                  <a:srgbClr val="FFFFFF"/>
                </a:highlight>
                <a:latin typeface="Consolas"/>
                <a:ea typeface="Consolas"/>
                <a:cs typeface="Consolas"/>
                <a:sym typeface="Consolas"/>
              </a:rPr>
              <a:t> </a:t>
            </a:r>
            <a:r>
              <a:rPr lang="fr" sz="1400" dirty="0" err="1">
                <a:solidFill>
                  <a:srgbClr val="A535AE"/>
                </a:solidFill>
                <a:highlight>
                  <a:srgbClr val="FFFFFF"/>
                </a:highlight>
                <a:latin typeface="Consolas"/>
                <a:ea typeface="Consolas"/>
                <a:cs typeface="Consolas"/>
                <a:sym typeface="Consolas"/>
              </a:rPr>
              <a:t>onClick</a:t>
            </a:r>
            <a:r>
              <a:rPr lang="fr" sz="1400" dirty="0">
                <a:solidFill>
                  <a:srgbClr val="FF5600"/>
                </a:solidFill>
                <a:highlight>
                  <a:srgbClr val="FFFFFF"/>
                </a:highlight>
                <a:latin typeface="Consolas"/>
                <a:ea typeface="Consolas"/>
                <a:cs typeface="Consolas"/>
                <a:sym typeface="Consolas"/>
              </a:rPr>
              <a:t>=</a:t>
            </a:r>
            <a:r>
              <a:rPr lang="fr" sz="1400" dirty="0">
                <a:solidFill>
                  <a:schemeClr val="dk1"/>
                </a:solidFill>
                <a:highlight>
                  <a:srgbClr val="FFFFFF"/>
                </a:highlight>
                <a:latin typeface="Consolas"/>
                <a:ea typeface="Consolas"/>
                <a:cs typeface="Consolas"/>
                <a:sym typeface="Consolas"/>
              </a:rPr>
              <a:t>{() </a:t>
            </a:r>
            <a:r>
              <a:rPr lang="fr" sz="1400" dirty="0">
                <a:solidFill>
                  <a:srgbClr val="FF5600"/>
                </a:solidFill>
                <a:highlight>
                  <a:srgbClr val="FFFFFF"/>
                </a:highlight>
                <a:latin typeface="Consolas"/>
                <a:ea typeface="Consolas"/>
                <a:cs typeface="Consolas"/>
                <a:sym typeface="Consolas"/>
              </a:rPr>
              <a:t>=&gt;</a:t>
            </a:r>
            <a:r>
              <a:rPr lang="fr" sz="1400" dirty="0">
                <a:solidFill>
                  <a:schemeClr val="dk1"/>
                </a:solidFill>
                <a:highlight>
                  <a:srgbClr val="FFFFFF"/>
                </a:highlight>
                <a:latin typeface="Consolas"/>
                <a:ea typeface="Consolas"/>
                <a:cs typeface="Consolas"/>
                <a:sym typeface="Consolas"/>
              </a:rPr>
              <a:t> </a:t>
            </a:r>
            <a:r>
              <a:rPr lang="fr" sz="1400" dirty="0" err="1">
                <a:solidFill>
                  <a:schemeClr val="dk1"/>
                </a:solidFill>
                <a:highlight>
                  <a:srgbClr val="FFFFFF"/>
                </a:highlight>
                <a:latin typeface="Consolas"/>
                <a:ea typeface="Consolas"/>
                <a:cs typeface="Consolas"/>
                <a:sym typeface="Consolas"/>
              </a:rPr>
              <a:t>this.incrementCounter</a:t>
            </a:r>
            <a:r>
              <a:rPr lang="fr" sz="1400" dirty="0">
                <a:solidFill>
                  <a:schemeClr val="dk1"/>
                </a:solidFill>
                <a:highlight>
                  <a:srgbClr val="FFFFFF"/>
                </a:highlight>
                <a:latin typeface="Consolas"/>
                <a:ea typeface="Consolas"/>
                <a:cs typeface="Consolas"/>
                <a:sym typeface="Consolas"/>
              </a:rPr>
              <a:t>()}</a:t>
            </a:r>
            <a:r>
              <a:rPr lang="fr" sz="1400" dirty="0">
                <a:solidFill>
                  <a:srgbClr val="FF5600"/>
                </a:solidFill>
                <a:highlight>
                  <a:srgbClr val="FFFFFF"/>
                </a:highlight>
                <a:latin typeface="Consolas"/>
                <a:ea typeface="Consolas"/>
                <a:cs typeface="Consolas"/>
                <a:sym typeface="Consolas"/>
              </a:rPr>
              <a:t>&gt;</a:t>
            </a:r>
            <a:r>
              <a:rPr lang="fr" sz="1400" dirty="0">
                <a:solidFill>
                  <a:schemeClr val="dk1"/>
                </a:solidFill>
                <a:highlight>
                  <a:srgbClr val="FFFFFF"/>
                </a:highlight>
                <a:latin typeface="Consolas"/>
                <a:ea typeface="Consolas"/>
                <a:cs typeface="Consolas"/>
                <a:sym typeface="Consolas"/>
              </a:rPr>
              <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t>
            </a:r>
            <a:r>
              <a:rPr lang="fr" sz="1400" dirty="0" err="1">
                <a:solidFill>
                  <a:schemeClr val="dk1"/>
                </a:solidFill>
                <a:highlight>
                  <a:srgbClr val="FFFFFF"/>
                </a:highlight>
                <a:latin typeface="Consolas"/>
                <a:ea typeface="Consolas"/>
                <a:cs typeface="Consolas"/>
                <a:sym typeface="Consolas"/>
              </a:rPr>
              <a:t>this.props.</a:t>
            </a:r>
            <a:r>
              <a:rPr lang="fr" sz="1400" dirty="0" err="1">
                <a:solidFill>
                  <a:srgbClr val="A535AE"/>
                </a:solidFill>
                <a:highlight>
                  <a:srgbClr val="FFFFFF"/>
                </a:highlight>
                <a:latin typeface="Consolas"/>
                <a:ea typeface="Consolas"/>
                <a:cs typeface="Consolas"/>
                <a:sym typeface="Consolas"/>
              </a:rPr>
              <a:t>text</a:t>
            </a:r>
            <a:r>
              <a:rPr lang="fr" sz="1400" dirty="0">
                <a:solidFill>
                  <a:schemeClr val="dk1"/>
                </a:solidFill>
                <a:highlight>
                  <a:srgbClr val="FFFFFF"/>
                </a:highlight>
                <a:latin typeface="Consolas"/>
                <a:ea typeface="Consolas"/>
                <a:cs typeface="Consolas"/>
                <a:sym typeface="Consolas"/>
              </a:rPr>
              <a:t>} ({</a:t>
            </a:r>
            <a:r>
              <a:rPr lang="fr" sz="1400" dirty="0" err="1">
                <a:solidFill>
                  <a:schemeClr val="dk1"/>
                </a:solidFill>
                <a:highlight>
                  <a:srgbClr val="FFFFFF"/>
                </a:highlight>
                <a:latin typeface="Consolas"/>
                <a:ea typeface="Consolas"/>
                <a:cs typeface="Consolas"/>
                <a:sym typeface="Consolas"/>
              </a:rPr>
              <a:t>this.state.counter</a:t>
            </a:r>
            <a:r>
              <a:rPr lang="fr" sz="1400" dirty="0">
                <a:solidFill>
                  <a:schemeClr val="dk1"/>
                </a:solidFill>
                <a:highlight>
                  <a:srgbClr val="FFFFFF"/>
                </a:highlight>
                <a:latin typeface="Consolas"/>
                <a:ea typeface="Consolas"/>
                <a:cs typeface="Consolas"/>
                <a:sym typeface="Consolas"/>
              </a:rPr>
              <a:t>})</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t>
            </a:r>
            <a:r>
              <a:rPr lang="fr" sz="1400" dirty="0">
                <a:solidFill>
                  <a:srgbClr val="FF5600"/>
                </a:solidFill>
                <a:highlight>
                  <a:srgbClr val="FFFFFF"/>
                </a:highlight>
                <a:latin typeface="Consolas"/>
                <a:ea typeface="Consolas"/>
                <a:cs typeface="Consolas"/>
                <a:sym typeface="Consolas"/>
              </a:rPr>
              <a:t>&lt;</a:t>
            </a:r>
            <a:r>
              <a:rPr lang="fr" sz="1400" dirty="0">
                <a:solidFill>
                  <a:schemeClr val="dk1"/>
                </a:solidFill>
                <a:highlight>
                  <a:srgbClr val="FFFFFF"/>
                </a:highlight>
                <a:latin typeface="Consolas"/>
                <a:ea typeface="Consolas"/>
                <a:cs typeface="Consolas"/>
                <a:sym typeface="Consolas"/>
              </a:rPr>
              <a:t>/</a:t>
            </a:r>
            <a:r>
              <a:rPr lang="fr" sz="1400" dirty="0" err="1">
                <a:solidFill>
                  <a:schemeClr val="dk1"/>
                </a:solidFill>
                <a:highlight>
                  <a:srgbClr val="FFFFFF"/>
                </a:highlight>
                <a:latin typeface="Consolas"/>
                <a:ea typeface="Consolas"/>
                <a:cs typeface="Consolas"/>
                <a:sym typeface="Consolas"/>
              </a:rPr>
              <a:t>button</a:t>
            </a:r>
            <a:r>
              <a:rPr lang="fr" sz="1400" dirty="0">
                <a:solidFill>
                  <a:srgbClr val="FF5600"/>
                </a:solidFill>
                <a:highlight>
                  <a:srgbClr val="FFFFFF"/>
                </a:highlight>
                <a:latin typeface="Consolas"/>
                <a:ea typeface="Consolas"/>
                <a:cs typeface="Consolas"/>
                <a:sym typeface="Consolas"/>
              </a:rPr>
              <a:t>&gt;</a:t>
            </a:r>
            <a:r>
              <a:rPr lang="fr" sz="1400" dirty="0">
                <a:solidFill>
                  <a:schemeClr val="dk1"/>
                </a:solidFill>
                <a:highlight>
                  <a:srgbClr val="FFFFFF"/>
                </a:highlight>
                <a:latin typeface="Consolas"/>
                <a:ea typeface="Consolas"/>
                <a:cs typeface="Consolas"/>
                <a:sym typeface="Consolas"/>
              </a:rPr>
              <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a:t>
            </a:r>
          </a:p>
          <a:p>
            <a:endParaRPr sz="1400" dirty="0">
              <a:solidFill>
                <a:schemeClr val="dk1"/>
              </a:solidFill>
              <a:highlight>
                <a:srgbClr val="FFFFFF"/>
              </a:highlight>
              <a:latin typeface="Consolas"/>
              <a:ea typeface="Consolas"/>
              <a:cs typeface="Consolas"/>
              <a:sym typeface="Consolas"/>
            </a:endParaRPr>
          </a:p>
          <a:p>
            <a:r>
              <a:rPr lang="fr" sz="1400" dirty="0" err="1">
                <a:solidFill>
                  <a:schemeClr val="dk1"/>
                </a:solidFill>
                <a:highlight>
                  <a:srgbClr val="FFFFFF"/>
                </a:highlight>
                <a:latin typeface="Consolas"/>
                <a:ea typeface="Consolas"/>
                <a:cs typeface="Consolas"/>
                <a:sym typeface="Consolas"/>
              </a:rPr>
              <a:t>render</a:t>
            </a:r>
            <a:r>
              <a:rPr lang="fr" sz="1400" dirty="0">
                <a:solidFill>
                  <a:schemeClr val="dk1"/>
                </a:solidFill>
                <a:highlight>
                  <a:srgbClr val="FFFFFF"/>
                </a:highlight>
                <a:latin typeface="Consolas"/>
                <a:ea typeface="Consolas"/>
                <a:cs typeface="Consolas"/>
                <a:sym typeface="Consolas"/>
              </a:rPr>
              <a:t>(</a:t>
            </a:r>
            <a:r>
              <a:rPr lang="fr" sz="1400" dirty="0">
                <a:solidFill>
                  <a:srgbClr val="FF5600"/>
                </a:solidFill>
                <a:highlight>
                  <a:srgbClr val="FFFFFF"/>
                </a:highlight>
                <a:latin typeface="Consolas"/>
                <a:ea typeface="Consolas"/>
                <a:cs typeface="Consolas"/>
                <a:sym typeface="Consolas"/>
              </a:rPr>
              <a:t>&lt;</a:t>
            </a:r>
            <a:r>
              <a:rPr lang="fr" sz="1400" dirty="0" err="1">
                <a:solidFill>
                  <a:srgbClr val="A535AE"/>
                </a:solidFill>
                <a:latin typeface="Consolas"/>
                <a:ea typeface="Consolas"/>
                <a:cs typeface="Consolas"/>
                <a:sym typeface="Consolas"/>
              </a:rPr>
              <a:t>Counter</a:t>
            </a:r>
            <a:r>
              <a:rPr lang="fr" sz="1400" dirty="0" err="1">
                <a:solidFill>
                  <a:srgbClr val="A535AE"/>
                </a:solidFill>
                <a:highlight>
                  <a:srgbClr val="FFFFFF"/>
                </a:highlight>
                <a:latin typeface="Consolas"/>
                <a:ea typeface="Consolas"/>
                <a:cs typeface="Consolas"/>
                <a:sym typeface="Consolas"/>
              </a:rPr>
              <a:t>Button</a:t>
            </a:r>
            <a:r>
              <a:rPr lang="fr" sz="1400" dirty="0">
                <a:solidFill>
                  <a:schemeClr val="dk1"/>
                </a:solidFill>
                <a:highlight>
                  <a:srgbClr val="FFFFFF"/>
                </a:highlight>
                <a:latin typeface="Consolas"/>
                <a:ea typeface="Consolas"/>
                <a:cs typeface="Consolas"/>
                <a:sym typeface="Consolas"/>
              </a:rPr>
              <a:t> </a:t>
            </a:r>
            <a:r>
              <a:rPr lang="fr" sz="1400" dirty="0" err="1">
                <a:solidFill>
                  <a:schemeClr val="dk1"/>
                </a:solidFill>
                <a:highlight>
                  <a:srgbClr val="FFFFFF"/>
                </a:highlight>
                <a:latin typeface="Consolas"/>
                <a:ea typeface="Consolas"/>
                <a:cs typeface="Consolas"/>
                <a:sym typeface="Consolas"/>
              </a:rPr>
              <a:t>text</a:t>
            </a:r>
            <a:r>
              <a:rPr lang="fr" sz="1400" dirty="0">
                <a:solidFill>
                  <a:srgbClr val="FF5600"/>
                </a:solidFill>
                <a:highlight>
                  <a:srgbClr val="FFFFFF"/>
                </a:highlight>
                <a:latin typeface="Consolas"/>
                <a:ea typeface="Consolas"/>
                <a:cs typeface="Consolas"/>
                <a:sym typeface="Consolas"/>
              </a:rPr>
              <a:t>=</a:t>
            </a:r>
            <a:r>
              <a:rPr lang="fr" sz="1400" dirty="0">
                <a:solidFill>
                  <a:srgbClr val="00A33F"/>
                </a:solidFill>
                <a:highlight>
                  <a:srgbClr val="FFFFFF"/>
                </a:highlight>
                <a:latin typeface="Consolas"/>
                <a:ea typeface="Consolas"/>
                <a:cs typeface="Consolas"/>
                <a:sym typeface="Consolas"/>
              </a:rPr>
              <a:t>"Cliqué"</a:t>
            </a:r>
            <a:r>
              <a:rPr lang="fr" sz="1400" dirty="0">
                <a:solidFill>
                  <a:schemeClr val="dk1"/>
                </a:solidFill>
                <a:highlight>
                  <a:srgbClr val="FFFFFF"/>
                </a:highlight>
                <a:latin typeface="Consolas"/>
                <a:ea typeface="Consolas"/>
                <a:cs typeface="Consolas"/>
                <a:sym typeface="Consolas"/>
              </a:rPr>
              <a:t> /</a:t>
            </a:r>
            <a:r>
              <a:rPr lang="fr" sz="1400" dirty="0">
                <a:solidFill>
                  <a:srgbClr val="FF5600"/>
                </a:solidFill>
                <a:highlight>
                  <a:srgbClr val="FFFFFF"/>
                </a:highlight>
                <a:latin typeface="Consolas"/>
                <a:ea typeface="Consolas"/>
                <a:cs typeface="Consolas"/>
                <a:sym typeface="Consolas"/>
              </a:rPr>
              <a:t>&gt;</a:t>
            </a:r>
            <a:r>
              <a:rPr lang="fr" sz="1400" dirty="0">
                <a:solidFill>
                  <a:schemeClr val="dk1"/>
                </a:solidFill>
                <a:highlight>
                  <a:srgbClr val="FFFFFF"/>
                </a:highlight>
                <a:latin typeface="Consolas"/>
                <a:ea typeface="Consolas"/>
                <a:cs typeface="Consolas"/>
                <a:sym typeface="Consolas"/>
              </a:rPr>
              <a:t>, </a:t>
            </a:r>
            <a:r>
              <a:rPr lang="fr" sz="1400" dirty="0" err="1">
                <a:solidFill>
                  <a:srgbClr val="A535AE"/>
                </a:solidFill>
                <a:highlight>
                  <a:srgbClr val="FFFFFF"/>
                </a:highlight>
                <a:latin typeface="Consolas"/>
                <a:ea typeface="Consolas"/>
                <a:cs typeface="Consolas"/>
                <a:sym typeface="Consolas"/>
              </a:rPr>
              <a:t>document</a:t>
            </a:r>
            <a:r>
              <a:rPr lang="fr" sz="1400" dirty="0" err="1">
                <a:solidFill>
                  <a:schemeClr val="dk1"/>
                </a:solidFill>
                <a:highlight>
                  <a:srgbClr val="FFFFFF"/>
                </a:highlight>
                <a:latin typeface="Consolas"/>
                <a:ea typeface="Consolas"/>
                <a:cs typeface="Consolas"/>
                <a:sym typeface="Consolas"/>
              </a:rPr>
              <a:t>.</a:t>
            </a:r>
            <a:r>
              <a:rPr lang="fr" sz="1400" dirty="0" err="1">
                <a:solidFill>
                  <a:srgbClr val="A535AE"/>
                </a:solidFill>
                <a:highlight>
                  <a:srgbClr val="FFFFFF"/>
                </a:highlight>
                <a:latin typeface="Consolas"/>
                <a:ea typeface="Consolas"/>
                <a:cs typeface="Consolas"/>
                <a:sym typeface="Consolas"/>
              </a:rPr>
              <a:t>getElementById</a:t>
            </a:r>
            <a:r>
              <a:rPr lang="fr" sz="1400" dirty="0">
                <a:solidFill>
                  <a:schemeClr val="dk1"/>
                </a:solidFill>
                <a:highlight>
                  <a:srgbClr val="FFFFFF"/>
                </a:highlight>
                <a:latin typeface="Consolas"/>
                <a:ea typeface="Consolas"/>
                <a:cs typeface="Consolas"/>
                <a:sym typeface="Consolas"/>
              </a:rPr>
              <a:t>(</a:t>
            </a:r>
            <a:r>
              <a:rPr lang="fr" sz="1400" dirty="0">
                <a:solidFill>
                  <a:srgbClr val="00A33F"/>
                </a:solidFill>
                <a:highlight>
                  <a:srgbClr val="FFFFFF"/>
                </a:highlight>
                <a:latin typeface="Consolas"/>
                <a:ea typeface="Consolas"/>
                <a:cs typeface="Consolas"/>
                <a:sym typeface="Consolas"/>
              </a:rPr>
              <a:t>'</a:t>
            </a:r>
            <a:r>
              <a:rPr lang="fr" sz="1400" dirty="0" err="1">
                <a:solidFill>
                  <a:srgbClr val="00A33F"/>
                </a:solidFill>
                <a:highlight>
                  <a:srgbClr val="FFFFFF"/>
                </a:highlight>
                <a:latin typeface="Consolas"/>
                <a:ea typeface="Consolas"/>
                <a:cs typeface="Consolas"/>
                <a:sym typeface="Consolas"/>
              </a:rPr>
              <a:t>root</a:t>
            </a:r>
            <a:r>
              <a:rPr lang="fr" sz="1400" dirty="0" smtClean="0">
                <a:solidFill>
                  <a:srgbClr val="00A33F"/>
                </a:solidFill>
                <a:highlight>
                  <a:srgbClr val="FFFFFF"/>
                </a:highlight>
                <a:latin typeface="Consolas"/>
                <a:ea typeface="Consolas"/>
                <a:cs typeface="Consolas"/>
                <a:sym typeface="Consolas"/>
              </a:rPr>
              <a:t>'</a:t>
            </a:r>
            <a:r>
              <a:rPr lang="fr" sz="1400" dirty="0" smtClean="0">
                <a:solidFill>
                  <a:schemeClr val="dk1"/>
                </a:solidFill>
                <a:highlight>
                  <a:srgbClr val="FFFFFF"/>
                </a:highlight>
                <a:latin typeface="Consolas"/>
                <a:ea typeface="Consolas"/>
                <a:cs typeface="Consolas"/>
                <a:sym typeface="Consolas"/>
              </a:rPr>
              <a:t>));</a:t>
            </a:r>
            <a:endParaRPr lang="fr" sz="1400" dirty="0">
              <a:solidFill>
                <a:schemeClr val="dk1"/>
              </a:solidFill>
              <a:highlight>
                <a:srgbClr val="FFFFFF"/>
              </a:highlight>
              <a:latin typeface="Consolas"/>
              <a:ea typeface="Consolas"/>
              <a:cs typeface="Consolas"/>
              <a:sym typeface="Consolas"/>
            </a:endParaRPr>
          </a:p>
        </p:txBody>
      </p:sp>
      <p:sp>
        <p:nvSpPr>
          <p:cNvPr id="5" name="Titr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smtClean="0"/>
              <a:t>Les composants</a:t>
            </a:r>
            <a:endParaRPr lang="fr-FR" b="1" dirty="0"/>
          </a:p>
        </p:txBody>
      </p:sp>
      <p:sp>
        <p:nvSpPr>
          <p:cNvPr id="3" name="Espace réservé du numéro de diapositive 2"/>
          <p:cNvSpPr>
            <a:spLocks noGrp="1"/>
          </p:cNvSpPr>
          <p:nvPr>
            <p:ph type="sldNum" idx="12"/>
          </p:nvPr>
        </p:nvSpPr>
        <p:spPr/>
        <p:txBody>
          <a:bodyPr/>
          <a:lstStyle/>
          <a:p>
            <a:fld id="{00000000-1234-1234-1234-123412341234}" type="slidenum">
              <a:rPr lang="fr" smtClean="0"/>
              <a:pPr/>
              <a:t>13</a:t>
            </a:fld>
            <a:endParaRPr lang="fr"/>
          </a:p>
        </p:txBody>
      </p:sp>
      <p:sp>
        <p:nvSpPr>
          <p:cNvPr id="8" name="Rectangle 7"/>
          <p:cNvSpPr/>
          <p:nvPr/>
        </p:nvSpPr>
        <p:spPr>
          <a:xfrm>
            <a:off x="0" y="6375400"/>
            <a:ext cx="12192000" cy="482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numéro de diapositive 4"/>
          <p:cNvSpPr txBox="1">
            <a:spLocks/>
          </p:cNvSpPr>
          <p:nvPr/>
        </p:nvSpPr>
        <p:spPr>
          <a:xfrm>
            <a:off x="11493500" y="6434137"/>
            <a:ext cx="520700" cy="365125"/>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smtClean="0">
                <a:solidFill>
                  <a:schemeClr val="bg1"/>
                </a:solidFill>
              </a:rPr>
              <a:t>10</a:t>
            </a:r>
            <a:endParaRPr lang="fr-FR" sz="2000" b="1" dirty="0">
              <a:solidFill>
                <a:schemeClr val="bg1"/>
              </a:solidFill>
            </a:endParaRPr>
          </a:p>
        </p:txBody>
      </p:sp>
      <p:sp>
        <p:nvSpPr>
          <p:cNvPr id="10" name="Parallélogramme 9"/>
          <p:cNvSpPr/>
          <p:nvPr/>
        </p:nvSpPr>
        <p:spPr>
          <a:xfrm>
            <a:off x="-127000"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tx1">
                    <a:lumMod val="50000"/>
                    <a:lumOff val="50000"/>
                  </a:schemeClr>
                </a:solidFill>
              </a:rPr>
              <a:t>Etat de l’art</a:t>
            </a:r>
            <a:endParaRPr lang="fr-FR" sz="1600" dirty="0">
              <a:solidFill>
                <a:schemeClr val="tx1">
                  <a:lumMod val="50000"/>
                  <a:lumOff val="50000"/>
                </a:schemeClr>
              </a:solidFill>
            </a:endParaRPr>
          </a:p>
        </p:txBody>
      </p:sp>
      <p:sp>
        <p:nvSpPr>
          <p:cNvPr id="11" name="Parallélogramme 10"/>
          <p:cNvSpPr/>
          <p:nvPr/>
        </p:nvSpPr>
        <p:spPr>
          <a:xfrm>
            <a:off x="1752600" y="6375400"/>
            <a:ext cx="1980000" cy="488949"/>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bg1"/>
                </a:solidFill>
              </a:rPr>
              <a:t>React</a:t>
            </a:r>
            <a:endParaRPr lang="fr-FR" sz="1600" dirty="0">
              <a:solidFill>
                <a:schemeClr val="bg1"/>
              </a:solidFill>
            </a:endParaRPr>
          </a:p>
        </p:txBody>
      </p:sp>
      <p:sp>
        <p:nvSpPr>
          <p:cNvPr id="12" name="Parallélogramme 11"/>
          <p:cNvSpPr/>
          <p:nvPr/>
        </p:nvSpPr>
        <p:spPr>
          <a:xfrm>
            <a:off x="36322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Redux</a:t>
            </a:r>
            <a:endParaRPr lang="fr-FR" sz="1600" dirty="0">
              <a:solidFill>
                <a:srgbClr val="0070C0"/>
              </a:solidFill>
            </a:endParaRPr>
          </a:p>
        </p:txBody>
      </p:sp>
      <p:sp>
        <p:nvSpPr>
          <p:cNvPr id="13" name="Parallélogramme 12"/>
          <p:cNvSpPr/>
          <p:nvPr/>
        </p:nvSpPr>
        <p:spPr>
          <a:xfrm>
            <a:off x="55118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React</a:t>
            </a:r>
            <a:r>
              <a:rPr lang="fr-FR" sz="1600" dirty="0" smtClean="0">
                <a:solidFill>
                  <a:srgbClr val="0070C0"/>
                </a:solidFill>
              </a:rPr>
              <a:t> Native</a:t>
            </a:r>
            <a:endParaRPr lang="fr-FR" sz="1600" dirty="0">
              <a:solidFill>
                <a:srgbClr val="0070C0"/>
              </a:solidFill>
            </a:endParaRPr>
          </a:p>
        </p:txBody>
      </p:sp>
      <p:sp>
        <p:nvSpPr>
          <p:cNvPr id="14" name="Parallélogramme 13"/>
          <p:cNvSpPr/>
          <p:nvPr/>
        </p:nvSpPr>
        <p:spPr>
          <a:xfrm>
            <a:off x="73904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Tooling</a:t>
            </a:r>
            <a:endParaRPr lang="fr-FR" sz="1600" dirty="0">
              <a:solidFill>
                <a:srgbClr val="0070C0"/>
              </a:solidFill>
            </a:endParaRPr>
          </a:p>
        </p:txBody>
      </p:sp>
      <p:sp>
        <p:nvSpPr>
          <p:cNvPr id="15" name="Parallélogramme 14"/>
          <p:cNvSpPr/>
          <p:nvPr/>
        </p:nvSpPr>
        <p:spPr>
          <a:xfrm>
            <a:off x="92700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rgbClr val="0070C0"/>
                </a:solidFill>
              </a:rPr>
              <a:t>Bilan</a:t>
            </a:r>
            <a:endParaRPr lang="fr-FR" sz="1600" dirty="0">
              <a:solidFill>
                <a:srgbClr val="0070C0"/>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6848" y="5187676"/>
            <a:ext cx="1219200" cy="457200"/>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6048" y="5145476"/>
            <a:ext cx="1130300" cy="495300"/>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82070" y="5115393"/>
            <a:ext cx="1206500" cy="622300"/>
          </a:xfrm>
          <a:prstGeom prst="rect">
            <a:avLst/>
          </a:prstGeom>
        </p:spPr>
      </p:pic>
      <p:sp>
        <p:nvSpPr>
          <p:cNvPr id="7" name="Rectangle 6"/>
          <p:cNvSpPr/>
          <p:nvPr/>
        </p:nvSpPr>
        <p:spPr>
          <a:xfrm>
            <a:off x="4543614" y="302927"/>
            <a:ext cx="1876411" cy="769441"/>
          </a:xfrm>
          <a:prstGeom prst="rect">
            <a:avLst/>
          </a:prstGeom>
        </p:spPr>
        <p:txBody>
          <a:bodyPr wrap="none">
            <a:spAutoFit/>
          </a:bodyPr>
          <a:lstStyle/>
          <a:p>
            <a:r>
              <a:rPr lang="fr-FR" sz="4400" b="1">
                <a:latin typeface="+mj-lt"/>
              </a:rPr>
              <a:t>stateful</a:t>
            </a:r>
            <a:endParaRPr lang="fr-FR" sz="4400" dirty="0">
              <a:latin typeface="+mj-lt"/>
            </a:endParaRPr>
          </a:p>
        </p:txBody>
      </p:sp>
    </p:spTree>
    <p:extLst>
      <p:ext uri="{BB962C8B-B14F-4D97-AF65-F5344CB8AC3E}">
        <p14:creationId xmlns:p14="http://schemas.microsoft.com/office/powerpoint/2010/main" val="201228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xEl>
                                              <p:pRg st="1" end="1"/>
                                            </p:txEl>
                                          </p:spTgt>
                                        </p:tgtEl>
                                        <p:attrNameLst>
                                          <p:attrName>style.visibility</p:attrName>
                                        </p:attrNameLst>
                                      </p:cBhvr>
                                      <p:to>
                                        <p:strVal val="visible"/>
                                      </p:to>
                                    </p:set>
                                    <p:animEffect transition="in" filter="fade">
                                      <p:cBhvr>
                                        <p:cTn id="7" dur="1000"/>
                                        <p:tgtEl>
                                          <p:spTgt spid="12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8">
                                            <p:txEl>
                                              <p:pRg st="2" end="2"/>
                                            </p:txEl>
                                          </p:spTgt>
                                        </p:tgtEl>
                                        <p:attrNameLst>
                                          <p:attrName>style.visibility</p:attrName>
                                        </p:attrNameLst>
                                      </p:cBhvr>
                                      <p:to>
                                        <p:strVal val="visible"/>
                                      </p:to>
                                    </p:set>
                                    <p:animEffect transition="in" filter="fade">
                                      <p:cBhvr>
                                        <p:cTn id="10" dur="1000"/>
                                        <p:tgtEl>
                                          <p:spTgt spid="128">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8">
                                            <p:txEl>
                                              <p:pRg st="3" end="3"/>
                                            </p:txEl>
                                          </p:spTgt>
                                        </p:tgtEl>
                                        <p:attrNameLst>
                                          <p:attrName>style.visibility</p:attrName>
                                        </p:attrNameLst>
                                      </p:cBhvr>
                                      <p:to>
                                        <p:strVal val="visible"/>
                                      </p:to>
                                    </p:set>
                                    <p:animEffect transition="in" filter="fade">
                                      <p:cBhvr>
                                        <p:cTn id="15" dur="1000"/>
                                        <p:tgtEl>
                                          <p:spTgt spid="128">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28">
                                            <p:txEl>
                                              <p:pRg st="4" end="4"/>
                                            </p:txEl>
                                          </p:spTgt>
                                        </p:tgtEl>
                                        <p:attrNameLst>
                                          <p:attrName>style.visibility</p:attrName>
                                        </p:attrNameLst>
                                      </p:cBhvr>
                                      <p:to>
                                        <p:strVal val="visible"/>
                                      </p:to>
                                    </p:set>
                                    <p:animEffect transition="in" filter="fade">
                                      <p:cBhvr>
                                        <p:cTn id="18" dur="1000"/>
                                        <p:tgtEl>
                                          <p:spTgt spid="12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Shape 134"/>
          <p:cNvSpPr txBox="1"/>
          <p:nvPr/>
        </p:nvSpPr>
        <p:spPr>
          <a:xfrm>
            <a:off x="838200" y="1527914"/>
            <a:ext cx="5788663" cy="4000000"/>
          </a:xfrm>
          <a:prstGeom prst="rect">
            <a:avLst/>
          </a:prstGeom>
          <a:noFill/>
          <a:ln>
            <a:noFill/>
          </a:ln>
        </p:spPr>
        <p:txBody>
          <a:bodyPr lIns="121900" tIns="121900" rIns="121900" bIns="121900" anchor="ctr" anchorCtr="0">
            <a:noAutofit/>
          </a:bodyPr>
          <a:lstStyle/>
          <a:p>
            <a:r>
              <a:rPr lang="fr" sz="1400" dirty="0">
                <a:solidFill>
                  <a:srgbClr val="FF5600"/>
                </a:solidFill>
                <a:highlight>
                  <a:srgbClr val="FFFFFF"/>
                </a:highlight>
                <a:latin typeface="Consolas"/>
                <a:ea typeface="Consolas"/>
                <a:cs typeface="Consolas"/>
                <a:sym typeface="Consolas"/>
              </a:rPr>
              <a:t>import</a:t>
            </a:r>
            <a:r>
              <a:rPr lang="fr" sz="1400" dirty="0">
                <a:solidFill>
                  <a:schemeClr val="dk1"/>
                </a:solidFill>
                <a:highlight>
                  <a:srgbClr val="FFFFFF"/>
                </a:highlight>
                <a:latin typeface="Consolas"/>
                <a:ea typeface="Consolas"/>
                <a:cs typeface="Consolas"/>
                <a:sym typeface="Consolas"/>
              </a:rPr>
              <a:t> </a:t>
            </a:r>
            <a:r>
              <a:rPr lang="fr" sz="1400" dirty="0" err="1">
                <a:solidFill>
                  <a:schemeClr val="dk1"/>
                </a:solidFill>
                <a:highlight>
                  <a:srgbClr val="FFFFFF"/>
                </a:highlight>
                <a:latin typeface="Consolas"/>
                <a:ea typeface="Consolas"/>
                <a:cs typeface="Consolas"/>
                <a:sym typeface="Consolas"/>
              </a:rPr>
              <a:t>React</a:t>
            </a:r>
            <a:r>
              <a:rPr lang="fr" sz="1400" dirty="0">
                <a:solidFill>
                  <a:schemeClr val="dk1"/>
                </a:solidFill>
                <a:highlight>
                  <a:srgbClr val="FFFFFF"/>
                </a:highlight>
                <a:latin typeface="Consolas"/>
                <a:ea typeface="Consolas"/>
                <a:cs typeface="Consolas"/>
                <a:sym typeface="Consolas"/>
              </a:rPr>
              <a:t> </a:t>
            </a:r>
            <a:r>
              <a:rPr lang="fr" sz="1400" dirty="0" err="1">
                <a:solidFill>
                  <a:schemeClr val="dk1"/>
                </a:solidFill>
                <a:highlight>
                  <a:srgbClr val="FFFFFF"/>
                </a:highlight>
                <a:latin typeface="Consolas"/>
                <a:ea typeface="Consolas"/>
                <a:cs typeface="Consolas"/>
                <a:sym typeface="Consolas"/>
              </a:rPr>
              <a:t>from</a:t>
            </a:r>
            <a:r>
              <a:rPr lang="fr" sz="1400" dirty="0">
                <a:solidFill>
                  <a:schemeClr val="dk1"/>
                </a:solidFill>
                <a:highlight>
                  <a:srgbClr val="FFFFFF"/>
                </a:highlight>
                <a:latin typeface="Consolas"/>
                <a:ea typeface="Consolas"/>
                <a:cs typeface="Consolas"/>
                <a:sym typeface="Consolas"/>
              </a:rPr>
              <a:t> </a:t>
            </a:r>
            <a:r>
              <a:rPr lang="fr" sz="1400" dirty="0">
                <a:solidFill>
                  <a:srgbClr val="00A33F"/>
                </a:solidFill>
                <a:highlight>
                  <a:srgbClr val="FFFFFF"/>
                </a:highlight>
                <a:latin typeface="Consolas"/>
                <a:ea typeface="Consolas"/>
                <a:cs typeface="Consolas"/>
                <a:sym typeface="Consolas"/>
              </a:rPr>
              <a:t>'</a:t>
            </a:r>
            <a:r>
              <a:rPr lang="fr" sz="1400" dirty="0" err="1">
                <a:solidFill>
                  <a:srgbClr val="00A33F"/>
                </a:solidFill>
                <a:highlight>
                  <a:srgbClr val="FFFFFF"/>
                </a:highlight>
                <a:latin typeface="Consolas"/>
                <a:ea typeface="Consolas"/>
                <a:cs typeface="Consolas"/>
                <a:sym typeface="Consolas"/>
              </a:rPr>
              <a:t>react</a:t>
            </a:r>
            <a:r>
              <a:rPr lang="fr" sz="1400" dirty="0">
                <a:solidFill>
                  <a:srgbClr val="00A33F"/>
                </a:solidFill>
                <a:highlight>
                  <a:srgbClr val="FFFFFF"/>
                </a:highlight>
                <a:latin typeface="Consolas"/>
                <a:ea typeface="Consolas"/>
                <a:cs typeface="Consolas"/>
                <a:sym typeface="Consolas"/>
              </a:rPr>
              <a:t>'</a:t>
            </a:r>
            <a:r>
              <a:rPr lang="fr" sz="1400" dirty="0">
                <a:solidFill>
                  <a:schemeClr val="dk1"/>
                </a:solidFill>
                <a:highlight>
                  <a:srgbClr val="FFFFFF"/>
                </a:highlight>
                <a:latin typeface="Consolas"/>
                <a:ea typeface="Consolas"/>
                <a:cs typeface="Consolas"/>
                <a:sym typeface="Consolas"/>
              </a:rPr>
              <a:t>;</a:t>
            </a:r>
          </a:p>
          <a:p>
            <a:r>
              <a:rPr lang="fr" sz="1400" dirty="0">
                <a:solidFill>
                  <a:srgbClr val="FF5600"/>
                </a:solidFill>
                <a:highlight>
                  <a:srgbClr val="FFFFFF"/>
                </a:highlight>
                <a:latin typeface="Consolas"/>
                <a:ea typeface="Consolas"/>
                <a:cs typeface="Consolas"/>
                <a:sym typeface="Consolas"/>
              </a:rPr>
              <a:t>import</a:t>
            </a:r>
            <a:r>
              <a:rPr lang="fr" sz="1400" dirty="0">
                <a:solidFill>
                  <a:schemeClr val="dk1"/>
                </a:solidFill>
                <a:highlight>
                  <a:srgbClr val="FFFFFF"/>
                </a:highlight>
                <a:latin typeface="Consolas"/>
                <a:ea typeface="Consolas"/>
                <a:cs typeface="Consolas"/>
                <a:sym typeface="Consolas"/>
              </a:rPr>
              <a:t> { </a:t>
            </a:r>
            <a:r>
              <a:rPr lang="fr" sz="1400" dirty="0" err="1">
                <a:solidFill>
                  <a:schemeClr val="dk1"/>
                </a:solidFill>
                <a:highlight>
                  <a:srgbClr val="FFFFFF"/>
                </a:highlight>
                <a:latin typeface="Consolas"/>
                <a:ea typeface="Consolas"/>
                <a:cs typeface="Consolas"/>
                <a:sym typeface="Consolas"/>
              </a:rPr>
              <a:t>render</a:t>
            </a:r>
            <a:r>
              <a:rPr lang="fr" sz="1400" dirty="0">
                <a:solidFill>
                  <a:schemeClr val="dk1"/>
                </a:solidFill>
                <a:highlight>
                  <a:srgbClr val="FFFFFF"/>
                </a:highlight>
                <a:latin typeface="Consolas"/>
                <a:ea typeface="Consolas"/>
                <a:cs typeface="Consolas"/>
                <a:sym typeface="Consolas"/>
              </a:rPr>
              <a:t> } </a:t>
            </a:r>
            <a:r>
              <a:rPr lang="fr" sz="1400" dirty="0" err="1">
                <a:solidFill>
                  <a:schemeClr val="dk1"/>
                </a:solidFill>
                <a:highlight>
                  <a:srgbClr val="FFFFFF"/>
                </a:highlight>
                <a:latin typeface="Consolas"/>
                <a:ea typeface="Consolas"/>
                <a:cs typeface="Consolas"/>
                <a:sym typeface="Consolas"/>
              </a:rPr>
              <a:t>from</a:t>
            </a:r>
            <a:r>
              <a:rPr lang="fr" sz="1400" dirty="0">
                <a:solidFill>
                  <a:schemeClr val="dk1"/>
                </a:solidFill>
                <a:highlight>
                  <a:srgbClr val="FFFFFF"/>
                </a:highlight>
                <a:latin typeface="Consolas"/>
                <a:ea typeface="Consolas"/>
                <a:cs typeface="Consolas"/>
                <a:sym typeface="Consolas"/>
              </a:rPr>
              <a:t> </a:t>
            </a:r>
            <a:r>
              <a:rPr lang="fr" sz="1400" dirty="0">
                <a:solidFill>
                  <a:srgbClr val="00A33F"/>
                </a:solidFill>
                <a:highlight>
                  <a:srgbClr val="FFFFFF"/>
                </a:highlight>
                <a:latin typeface="Consolas"/>
                <a:ea typeface="Consolas"/>
                <a:cs typeface="Consolas"/>
                <a:sym typeface="Consolas"/>
              </a:rPr>
              <a:t>'</a:t>
            </a:r>
            <a:r>
              <a:rPr lang="fr" sz="1400" dirty="0" err="1">
                <a:solidFill>
                  <a:srgbClr val="00A33F"/>
                </a:solidFill>
                <a:highlight>
                  <a:srgbClr val="FFFFFF"/>
                </a:highlight>
                <a:latin typeface="Consolas"/>
                <a:ea typeface="Consolas"/>
                <a:cs typeface="Consolas"/>
                <a:sym typeface="Consolas"/>
              </a:rPr>
              <a:t>react</a:t>
            </a:r>
            <a:r>
              <a:rPr lang="fr" sz="1400" dirty="0">
                <a:solidFill>
                  <a:srgbClr val="00A33F"/>
                </a:solidFill>
                <a:highlight>
                  <a:srgbClr val="FFFFFF"/>
                </a:highlight>
                <a:latin typeface="Consolas"/>
                <a:ea typeface="Consolas"/>
                <a:cs typeface="Consolas"/>
                <a:sym typeface="Consolas"/>
              </a:rPr>
              <a:t>-dom'</a:t>
            </a:r>
            <a:r>
              <a:rPr lang="fr" sz="1400" dirty="0">
                <a:solidFill>
                  <a:schemeClr val="dk1"/>
                </a:solidFill>
                <a:highlight>
                  <a:srgbClr val="FFFFFF"/>
                </a:highlight>
                <a:latin typeface="Consolas"/>
                <a:ea typeface="Consolas"/>
                <a:cs typeface="Consolas"/>
                <a:sym typeface="Consolas"/>
              </a:rPr>
              <a:t>;</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r>
            <a:br>
              <a:rPr lang="fr" sz="1400" dirty="0">
                <a:solidFill>
                  <a:schemeClr val="dk1"/>
                </a:solidFill>
                <a:highlight>
                  <a:srgbClr val="FFFFFF"/>
                </a:highlight>
                <a:latin typeface="Consolas"/>
                <a:ea typeface="Consolas"/>
                <a:cs typeface="Consolas"/>
                <a:sym typeface="Consolas"/>
              </a:rPr>
            </a:br>
            <a:r>
              <a:rPr lang="fr" sz="1400" dirty="0" err="1">
                <a:solidFill>
                  <a:srgbClr val="FF5600"/>
                </a:solidFill>
                <a:highlight>
                  <a:srgbClr val="FFFFFF"/>
                </a:highlight>
                <a:latin typeface="Consolas"/>
                <a:ea typeface="Consolas"/>
                <a:cs typeface="Consolas"/>
                <a:sym typeface="Consolas"/>
              </a:rPr>
              <a:t>function</a:t>
            </a:r>
            <a:r>
              <a:rPr lang="fr" sz="1400" dirty="0">
                <a:solidFill>
                  <a:schemeClr val="dk1"/>
                </a:solidFill>
                <a:highlight>
                  <a:srgbClr val="FFFFFF"/>
                </a:highlight>
                <a:latin typeface="Consolas"/>
                <a:ea typeface="Consolas"/>
                <a:cs typeface="Consolas"/>
                <a:sym typeface="Consolas"/>
              </a:rPr>
              <a:t> </a:t>
            </a:r>
            <a:r>
              <a:rPr lang="fr" sz="1400" dirty="0" err="1">
                <a:solidFill>
                  <a:srgbClr val="21439C"/>
                </a:solidFill>
                <a:highlight>
                  <a:srgbClr val="FFFFFF"/>
                </a:highlight>
                <a:latin typeface="Consolas"/>
                <a:ea typeface="Consolas"/>
                <a:cs typeface="Consolas"/>
                <a:sym typeface="Consolas"/>
              </a:rPr>
              <a:t>Button</a:t>
            </a:r>
            <a:r>
              <a:rPr lang="fr" sz="1400" dirty="0">
                <a:solidFill>
                  <a:schemeClr val="dk1"/>
                </a:solidFill>
                <a:highlight>
                  <a:srgbClr val="FFFFFF"/>
                </a:highlight>
                <a:latin typeface="Consolas"/>
                <a:ea typeface="Consolas"/>
                <a:cs typeface="Consolas"/>
                <a:sym typeface="Consolas"/>
              </a:rPr>
              <a:t>(</a:t>
            </a:r>
            <a:r>
              <a:rPr lang="fr" sz="1400" dirty="0" err="1">
                <a:solidFill>
                  <a:schemeClr val="dk1"/>
                </a:solidFill>
                <a:highlight>
                  <a:srgbClr val="FFFFFF"/>
                </a:highlight>
                <a:latin typeface="Consolas"/>
                <a:ea typeface="Consolas"/>
                <a:cs typeface="Consolas"/>
                <a:sym typeface="Consolas"/>
              </a:rPr>
              <a:t>props</a:t>
            </a:r>
            <a:r>
              <a:rPr lang="fr" sz="1400" dirty="0">
                <a:solidFill>
                  <a:schemeClr val="dk1"/>
                </a:solidFill>
                <a:highlight>
                  <a:srgbClr val="FFFFFF"/>
                </a:highlight>
                <a:latin typeface="Consolas"/>
                <a:ea typeface="Consolas"/>
                <a:cs typeface="Consolas"/>
                <a:sym typeface="Consolas"/>
              </a:rPr>
              <a:t>) {</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t>
            </a:r>
            <a:r>
              <a:rPr lang="fr" sz="1400" dirty="0">
                <a:solidFill>
                  <a:srgbClr val="FF5600"/>
                </a:solidFill>
                <a:highlight>
                  <a:srgbClr val="FFFFFF"/>
                </a:highlight>
                <a:latin typeface="Consolas"/>
                <a:ea typeface="Consolas"/>
                <a:cs typeface="Consolas"/>
                <a:sym typeface="Consolas"/>
              </a:rPr>
              <a:t>return</a:t>
            </a:r>
            <a:r>
              <a:rPr lang="fr" sz="1400" dirty="0">
                <a:solidFill>
                  <a:schemeClr val="dk1"/>
                </a:solidFill>
                <a:highlight>
                  <a:srgbClr val="FFFFFF"/>
                </a:highlight>
                <a:latin typeface="Consolas"/>
                <a:ea typeface="Consolas"/>
                <a:cs typeface="Consolas"/>
                <a:sym typeface="Consolas"/>
              </a:rPr>
              <a:t> (</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t>
            </a:r>
            <a:r>
              <a:rPr lang="fr" sz="1400" dirty="0">
                <a:solidFill>
                  <a:srgbClr val="FF5600"/>
                </a:solidFill>
                <a:highlight>
                  <a:srgbClr val="FFFFFF"/>
                </a:highlight>
                <a:latin typeface="Consolas"/>
                <a:ea typeface="Consolas"/>
                <a:cs typeface="Consolas"/>
                <a:sym typeface="Consolas"/>
              </a:rPr>
              <a:t>&lt;</a:t>
            </a:r>
            <a:r>
              <a:rPr lang="fr" sz="1400" dirty="0" err="1">
                <a:solidFill>
                  <a:schemeClr val="dk1"/>
                </a:solidFill>
                <a:highlight>
                  <a:srgbClr val="FFFFFF"/>
                </a:highlight>
                <a:latin typeface="Consolas"/>
                <a:ea typeface="Consolas"/>
                <a:cs typeface="Consolas"/>
                <a:sym typeface="Consolas"/>
              </a:rPr>
              <a:t>button</a:t>
            </a:r>
            <a:r>
              <a:rPr lang="fr" sz="1400" dirty="0">
                <a:solidFill>
                  <a:schemeClr val="dk1"/>
                </a:solidFill>
                <a:highlight>
                  <a:srgbClr val="FFFFFF"/>
                </a:highlight>
                <a:latin typeface="Consolas"/>
                <a:ea typeface="Consolas"/>
                <a:cs typeface="Consolas"/>
                <a:sym typeface="Consolas"/>
              </a:rPr>
              <a:t> </a:t>
            </a:r>
            <a:r>
              <a:rPr lang="fr" sz="1400" dirty="0" err="1">
                <a:solidFill>
                  <a:srgbClr val="A535AE"/>
                </a:solidFill>
                <a:highlight>
                  <a:srgbClr val="FFFFFF"/>
                </a:highlight>
                <a:latin typeface="Consolas"/>
                <a:ea typeface="Consolas"/>
                <a:cs typeface="Consolas"/>
                <a:sym typeface="Consolas"/>
              </a:rPr>
              <a:t>onClick</a:t>
            </a:r>
            <a:r>
              <a:rPr lang="fr" sz="1400" dirty="0">
                <a:solidFill>
                  <a:srgbClr val="FF5600"/>
                </a:solidFill>
                <a:highlight>
                  <a:srgbClr val="FFFFFF"/>
                </a:highlight>
                <a:latin typeface="Consolas"/>
                <a:ea typeface="Consolas"/>
                <a:cs typeface="Consolas"/>
                <a:sym typeface="Consolas"/>
              </a:rPr>
              <a:t>=</a:t>
            </a:r>
            <a:r>
              <a:rPr lang="fr" sz="1400" dirty="0">
                <a:solidFill>
                  <a:schemeClr val="dk1"/>
                </a:solidFill>
                <a:highlight>
                  <a:srgbClr val="FFFFFF"/>
                </a:highlight>
                <a:latin typeface="Consolas"/>
                <a:ea typeface="Consolas"/>
                <a:cs typeface="Consolas"/>
                <a:sym typeface="Consolas"/>
              </a:rPr>
              <a:t>{</a:t>
            </a:r>
            <a:r>
              <a:rPr lang="fr" sz="1400" dirty="0" err="1">
                <a:solidFill>
                  <a:schemeClr val="dk1"/>
                </a:solidFill>
                <a:highlight>
                  <a:srgbClr val="FFFFFF"/>
                </a:highlight>
                <a:latin typeface="Consolas"/>
                <a:ea typeface="Consolas"/>
                <a:cs typeface="Consolas"/>
                <a:sym typeface="Consolas"/>
              </a:rPr>
              <a:t>props.</a:t>
            </a:r>
            <a:r>
              <a:rPr lang="fr" sz="1400" dirty="0" err="1">
                <a:solidFill>
                  <a:srgbClr val="A535AE"/>
                </a:solidFill>
                <a:highlight>
                  <a:srgbClr val="FFFFFF"/>
                </a:highlight>
                <a:latin typeface="Consolas"/>
                <a:ea typeface="Consolas"/>
                <a:cs typeface="Consolas"/>
                <a:sym typeface="Consolas"/>
              </a:rPr>
              <a:t>onClick</a:t>
            </a:r>
            <a:r>
              <a:rPr lang="fr" sz="1400" dirty="0">
                <a:solidFill>
                  <a:schemeClr val="dk1"/>
                </a:solidFill>
                <a:highlight>
                  <a:srgbClr val="FFFFFF"/>
                </a:highlight>
                <a:latin typeface="Consolas"/>
                <a:ea typeface="Consolas"/>
                <a:cs typeface="Consolas"/>
                <a:sym typeface="Consolas"/>
              </a:rPr>
              <a:t>}</a:t>
            </a:r>
            <a:r>
              <a:rPr lang="fr" sz="1400" dirty="0">
                <a:solidFill>
                  <a:srgbClr val="FF5600"/>
                </a:solidFill>
                <a:highlight>
                  <a:srgbClr val="FFFFFF"/>
                </a:highlight>
                <a:latin typeface="Consolas"/>
                <a:ea typeface="Consolas"/>
                <a:cs typeface="Consolas"/>
                <a:sym typeface="Consolas"/>
              </a:rPr>
              <a:t>&gt;</a:t>
            </a:r>
            <a:r>
              <a:rPr lang="fr" sz="1400" dirty="0">
                <a:solidFill>
                  <a:schemeClr val="dk1"/>
                </a:solidFill>
                <a:highlight>
                  <a:srgbClr val="FFFFFF"/>
                </a:highlight>
                <a:latin typeface="Consolas"/>
                <a:ea typeface="Consolas"/>
                <a:cs typeface="Consolas"/>
                <a:sym typeface="Consolas"/>
              </a:rPr>
              <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t>
            </a:r>
            <a:r>
              <a:rPr lang="fr" sz="1400" dirty="0" err="1">
                <a:solidFill>
                  <a:schemeClr val="dk1"/>
                </a:solidFill>
                <a:highlight>
                  <a:srgbClr val="FFFFFF"/>
                </a:highlight>
                <a:latin typeface="Consolas"/>
                <a:ea typeface="Consolas"/>
                <a:cs typeface="Consolas"/>
                <a:sym typeface="Consolas"/>
              </a:rPr>
              <a:t>props.</a:t>
            </a:r>
            <a:r>
              <a:rPr lang="fr" sz="1400" dirty="0" err="1">
                <a:solidFill>
                  <a:srgbClr val="A535AE"/>
                </a:solidFill>
                <a:highlight>
                  <a:srgbClr val="FFFFFF"/>
                </a:highlight>
                <a:latin typeface="Consolas"/>
                <a:ea typeface="Consolas"/>
                <a:cs typeface="Consolas"/>
                <a:sym typeface="Consolas"/>
              </a:rPr>
              <a:t>text</a:t>
            </a:r>
            <a:r>
              <a:rPr lang="fr" sz="1400" dirty="0">
                <a:solidFill>
                  <a:schemeClr val="dk1"/>
                </a:solidFill>
                <a:highlight>
                  <a:srgbClr val="FFFFFF"/>
                </a:highlight>
                <a:latin typeface="Consolas"/>
                <a:ea typeface="Consolas"/>
                <a:cs typeface="Consolas"/>
                <a:sym typeface="Consolas"/>
              </a:rPr>
              <a:t>}</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t>
            </a:r>
            <a:r>
              <a:rPr lang="fr" sz="1400" dirty="0">
                <a:solidFill>
                  <a:srgbClr val="FF5600"/>
                </a:solidFill>
                <a:highlight>
                  <a:srgbClr val="FFFFFF"/>
                </a:highlight>
                <a:latin typeface="Consolas"/>
                <a:ea typeface="Consolas"/>
                <a:cs typeface="Consolas"/>
                <a:sym typeface="Consolas"/>
              </a:rPr>
              <a:t>&lt;</a:t>
            </a:r>
            <a:r>
              <a:rPr lang="fr" sz="1400" dirty="0">
                <a:solidFill>
                  <a:schemeClr val="dk1"/>
                </a:solidFill>
                <a:highlight>
                  <a:srgbClr val="FFFFFF"/>
                </a:highlight>
                <a:latin typeface="Consolas"/>
                <a:ea typeface="Consolas"/>
                <a:cs typeface="Consolas"/>
                <a:sym typeface="Consolas"/>
              </a:rPr>
              <a:t>/</a:t>
            </a:r>
            <a:r>
              <a:rPr lang="fr" sz="1400" dirty="0" err="1">
                <a:solidFill>
                  <a:schemeClr val="dk1"/>
                </a:solidFill>
                <a:highlight>
                  <a:srgbClr val="FFFFFF"/>
                </a:highlight>
                <a:latin typeface="Consolas"/>
                <a:ea typeface="Consolas"/>
                <a:cs typeface="Consolas"/>
                <a:sym typeface="Consolas"/>
              </a:rPr>
              <a:t>button</a:t>
            </a:r>
            <a:r>
              <a:rPr lang="fr" sz="1400" dirty="0">
                <a:solidFill>
                  <a:srgbClr val="FF5600"/>
                </a:solidFill>
                <a:highlight>
                  <a:srgbClr val="FFFFFF"/>
                </a:highlight>
                <a:latin typeface="Consolas"/>
                <a:ea typeface="Consolas"/>
                <a:cs typeface="Consolas"/>
                <a:sym typeface="Consolas"/>
              </a:rPr>
              <a:t>&gt;</a:t>
            </a:r>
            <a:r>
              <a:rPr lang="fr" sz="1400" dirty="0">
                <a:solidFill>
                  <a:schemeClr val="dk1"/>
                </a:solidFill>
                <a:highlight>
                  <a:srgbClr val="FFFFFF"/>
                </a:highlight>
                <a:latin typeface="Consolas"/>
                <a:ea typeface="Consolas"/>
                <a:cs typeface="Consolas"/>
                <a:sym typeface="Consolas"/>
              </a:rPr>
              <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a:t>
            </a:r>
          </a:p>
          <a:p>
            <a:endParaRPr sz="1400" dirty="0">
              <a:solidFill>
                <a:schemeClr val="dk1"/>
              </a:solidFill>
              <a:highlight>
                <a:srgbClr val="FFFFFF"/>
              </a:highlight>
              <a:latin typeface="Consolas"/>
              <a:ea typeface="Consolas"/>
              <a:cs typeface="Consolas"/>
              <a:sym typeface="Consolas"/>
            </a:endParaRPr>
          </a:p>
          <a:p>
            <a:r>
              <a:rPr lang="fr" sz="1400" dirty="0" err="1">
                <a:solidFill>
                  <a:schemeClr val="dk1"/>
                </a:solidFill>
                <a:highlight>
                  <a:srgbClr val="FFFFFF"/>
                </a:highlight>
                <a:latin typeface="Consolas"/>
                <a:ea typeface="Consolas"/>
                <a:cs typeface="Consolas"/>
                <a:sym typeface="Consolas"/>
              </a:rPr>
              <a:t>render</a:t>
            </a:r>
            <a:r>
              <a:rPr lang="fr" sz="1400" dirty="0">
                <a:solidFill>
                  <a:schemeClr val="dk1"/>
                </a:solidFill>
                <a:highlight>
                  <a:srgbClr val="FFFFFF"/>
                </a:highlight>
                <a:latin typeface="Consolas"/>
                <a:ea typeface="Consolas"/>
                <a:cs typeface="Consolas"/>
                <a:sym typeface="Consolas"/>
              </a:rPr>
              <a:t>(</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t>
            </a:r>
            <a:r>
              <a:rPr lang="fr" sz="1400" dirty="0">
                <a:solidFill>
                  <a:srgbClr val="FF5600"/>
                </a:solidFill>
                <a:highlight>
                  <a:srgbClr val="FFFFFF"/>
                </a:highlight>
                <a:latin typeface="Consolas"/>
                <a:ea typeface="Consolas"/>
                <a:cs typeface="Consolas"/>
                <a:sym typeface="Consolas"/>
              </a:rPr>
              <a:t>&lt;</a:t>
            </a:r>
            <a:r>
              <a:rPr lang="fr" sz="1400" dirty="0" err="1">
                <a:solidFill>
                  <a:srgbClr val="A535AE"/>
                </a:solidFill>
                <a:highlight>
                  <a:srgbClr val="FFFFFF"/>
                </a:highlight>
                <a:latin typeface="Consolas"/>
                <a:ea typeface="Consolas"/>
                <a:cs typeface="Consolas"/>
                <a:sym typeface="Consolas"/>
              </a:rPr>
              <a:t>Button</a:t>
            </a:r>
            <a:r>
              <a:rPr lang="fr" sz="1400" dirty="0">
                <a:solidFill>
                  <a:schemeClr val="dk1"/>
                </a:solidFill>
                <a:highlight>
                  <a:srgbClr val="FFFFFF"/>
                </a:highlight>
                <a:latin typeface="Consolas"/>
                <a:ea typeface="Consolas"/>
                <a:cs typeface="Consolas"/>
                <a:sym typeface="Consolas"/>
              </a:rPr>
              <a:t> </a:t>
            </a:r>
            <a:endParaRPr lang="fr-FR" sz="1400" dirty="0" smtClean="0">
              <a:solidFill>
                <a:schemeClr val="dk1"/>
              </a:solidFill>
              <a:highlight>
                <a:srgbClr val="FFFFFF"/>
              </a:highlight>
              <a:latin typeface="Consolas"/>
              <a:ea typeface="Consolas"/>
              <a:cs typeface="Consolas"/>
              <a:sym typeface="Consolas"/>
            </a:endParaRPr>
          </a:p>
          <a:p>
            <a:r>
              <a:rPr lang="fr-FR" sz="1400" dirty="0">
                <a:solidFill>
                  <a:schemeClr val="dk1"/>
                </a:solidFill>
                <a:highlight>
                  <a:srgbClr val="FFFFFF"/>
                </a:highlight>
                <a:latin typeface="Consolas"/>
                <a:ea typeface="Consolas"/>
                <a:cs typeface="Consolas"/>
                <a:sym typeface="Consolas"/>
              </a:rPr>
              <a:t> </a:t>
            </a:r>
            <a:r>
              <a:rPr lang="fr-FR" sz="1400" dirty="0" smtClean="0">
                <a:solidFill>
                  <a:schemeClr val="dk1"/>
                </a:solidFill>
                <a:highlight>
                  <a:srgbClr val="FFFFFF"/>
                </a:highlight>
                <a:latin typeface="Consolas"/>
                <a:ea typeface="Consolas"/>
                <a:cs typeface="Consolas"/>
                <a:sym typeface="Consolas"/>
              </a:rPr>
              <a:t>   </a:t>
            </a:r>
            <a:r>
              <a:rPr lang="fr" sz="1400" dirty="0" err="1" smtClean="0">
                <a:solidFill>
                  <a:schemeClr val="dk1"/>
                </a:solidFill>
                <a:highlight>
                  <a:srgbClr val="FFFFFF"/>
                </a:highlight>
                <a:latin typeface="Consolas"/>
                <a:ea typeface="Consolas"/>
                <a:cs typeface="Consolas"/>
                <a:sym typeface="Consolas"/>
              </a:rPr>
              <a:t>text</a:t>
            </a:r>
            <a:r>
              <a:rPr lang="fr" sz="1400" dirty="0">
                <a:solidFill>
                  <a:srgbClr val="FF5600"/>
                </a:solidFill>
                <a:highlight>
                  <a:srgbClr val="FFFFFF"/>
                </a:highlight>
                <a:latin typeface="Consolas"/>
                <a:ea typeface="Consolas"/>
                <a:cs typeface="Consolas"/>
                <a:sym typeface="Consolas"/>
              </a:rPr>
              <a:t>=</a:t>
            </a:r>
            <a:r>
              <a:rPr lang="fr" sz="1400" dirty="0">
                <a:solidFill>
                  <a:srgbClr val="00A33F"/>
                </a:solidFill>
                <a:highlight>
                  <a:srgbClr val="FFFFFF"/>
                </a:highlight>
                <a:latin typeface="Consolas"/>
                <a:ea typeface="Consolas"/>
                <a:cs typeface="Consolas"/>
                <a:sym typeface="Consolas"/>
              </a:rPr>
              <a:t>"Bouton </a:t>
            </a:r>
            <a:r>
              <a:rPr lang="fr" sz="1400" dirty="0" err="1">
                <a:solidFill>
                  <a:srgbClr val="00A33F"/>
                </a:solidFill>
                <a:highlight>
                  <a:srgbClr val="FFFFFF"/>
                </a:highlight>
                <a:latin typeface="Consolas"/>
                <a:ea typeface="Consolas"/>
                <a:cs typeface="Consolas"/>
                <a:sym typeface="Consolas"/>
              </a:rPr>
              <a:t>stateless</a:t>
            </a:r>
            <a:r>
              <a:rPr lang="fr" sz="1400" dirty="0">
                <a:solidFill>
                  <a:srgbClr val="00A33F"/>
                </a:solidFill>
                <a:highlight>
                  <a:srgbClr val="FFFFFF"/>
                </a:highlight>
                <a:latin typeface="Consolas"/>
                <a:ea typeface="Consolas"/>
                <a:cs typeface="Consolas"/>
                <a:sym typeface="Consolas"/>
              </a:rPr>
              <a:t>"</a:t>
            </a:r>
            <a:r>
              <a:rPr lang="fr" sz="1400" dirty="0">
                <a:solidFill>
                  <a:schemeClr val="dk1"/>
                </a:solidFill>
                <a:highlight>
                  <a:srgbClr val="FFFFFF"/>
                </a:highlight>
                <a:latin typeface="Consolas"/>
                <a:ea typeface="Consolas"/>
                <a:cs typeface="Consolas"/>
                <a:sym typeface="Consolas"/>
              </a:rPr>
              <a:t> </a:t>
            </a:r>
            <a:endParaRPr lang="fr-FR" sz="1400" dirty="0" smtClean="0">
              <a:solidFill>
                <a:schemeClr val="dk1"/>
              </a:solidFill>
              <a:highlight>
                <a:srgbClr val="FFFFFF"/>
              </a:highlight>
              <a:latin typeface="Consolas"/>
              <a:ea typeface="Consolas"/>
              <a:cs typeface="Consolas"/>
              <a:sym typeface="Consolas"/>
            </a:endParaRPr>
          </a:p>
          <a:p>
            <a:r>
              <a:rPr lang="fr-FR" sz="1400" dirty="0">
                <a:solidFill>
                  <a:schemeClr val="dk1"/>
                </a:solidFill>
                <a:highlight>
                  <a:srgbClr val="FFFFFF"/>
                </a:highlight>
                <a:latin typeface="Consolas"/>
                <a:ea typeface="Consolas"/>
                <a:cs typeface="Consolas"/>
                <a:sym typeface="Consolas"/>
              </a:rPr>
              <a:t> </a:t>
            </a:r>
            <a:r>
              <a:rPr lang="fr-FR" sz="1400" dirty="0" smtClean="0">
                <a:solidFill>
                  <a:schemeClr val="dk1"/>
                </a:solidFill>
                <a:highlight>
                  <a:srgbClr val="FFFFFF"/>
                </a:highlight>
                <a:latin typeface="Consolas"/>
                <a:ea typeface="Consolas"/>
                <a:cs typeface="Consolas"/>
                <a:sym typeface="Consolas"/>
              </a:rPr>
              <a:t>   </a:t>
            </a:r>
            <a:r>
              <a:rPr lang="fr" sz="1400" dirty="0" err="1" smtClean="0">
                <a:solidFill>
                  <a:srgbClr val="A535AE"/>
                </a:solidFill>
                <a:highlight>
                  <a:srgbClr val="FFFFFF"/>
                </a:highlight>
                <a:latin typeface="Consolas"/>
                <a:ea typeface="Consolas"/>
                <a:cs typeface="Consolas"/>
                <a:sym typeface="Consolas"/>
              </a:rPr>
              <a:t>onClick</a:t>
            </a:r>
            <a:r>
              <a:rPr lang="fr" sz="1400" dirty="0">
                <a:solidFill>
                  <a:srgbClr val="FF5600"/>
                </a:solidFill>
                <a:highlight>
                  <a:srgbClr val="FFFFFF"/>
                </a:highlight>
                <a:latin typeface="Consolas"/>
                <a:ea typeface="Consolas"/>
                <a:cs typeface="Consolas"/>
                <a:sym typeface="Consolas"/>
              </a:rPr>
              <a:t>=</a:t>
            </a:r>
            <a:r>
              <a:rPr lang="fr" sz="1400" dirty="0">
                <a:solidFill>
                  <a:schemeClr val="dk1"/>
                </a:solidFill>
                <a:highlight>
                  <a:srgbClr val="FFFFFF"/>
                </a:highlight>
                <a:latin typeface="Consolas"/>
                <a:ea typeface="Consolas"/>
                <a:cs typeface="Consolas"/>
                <a:sym typeface="Consolas"/>
              </a:rPr>
              <a:t>{() </a:t>
            </a:r>
            <a:r>
              <a:rPr lang="fr" sz="1400" dirty="0">
                <a:solidFill>
                  <a:srgbClr val="FF5600"/>
                </a:solidFill>
                <a:highlight>
                  <a:srgbClr val="FFFFFF"/>
                </a:highlight>
                <a:latin typeface="Consolas"/>
                <a:ea typeface="Consolas"/>
                <a:cs typeface="Consolas"/>
                <a:sym typeface="Consolas"/>
              </a:rPr>
              <a:t>=&gt;</a:t>
            </a:r>
            <a:r>
              <a:rPr lang="fr" sz="1400" dirty="0">
                <a:solidFill>
                  <a:schemeClr val="dk1"/>
                </a:solidFill>
                <a:highlight>
                  <a:srgbClr val="FFFFFF"/>
                </a:highlight>
                <a:latin typeface="Consolas"/>
                <a:ea typeface="Consolas"/>
                <a:cs typeface="Consolas"/>
                <a:sym typeface="Consolas"/>
              </a:rPr>
              <a:t> </a:t>
            </a:r>
            <a:r>
              <a:rPr lang="fr" sz="1400" dirty="0" err="1">
                <a:solidFill>
                  <a:srgbClr val="A535AE"/>
                </a:solidFill>
                <a:highlight>
                  <a:srgbClr val="FFFFFF"/>
                </a:highlight>
                <a:latin typeface="Consolas"/>
                <a:ea typeface="Consolas"/>
                <a:cs typeface="Consolas"/>
                <a:sym typeface="Consolas"/>
              </a:rPr>
              <a:t>alert</a:t>
            </a:r>
            <a:r>
              <a:rPr lang="fr" sz="1400" dirty="0" smtClean="0">
                <a:solidFill>
                  <a:schemeClr val="dk1"/>
                </a:solidFill>
                <a:highlight>
                  <a:srgbClr val="FFFFFF"/>
                </a:highlight>
                <a:latin typeface="Consolas"/>
                <a:ea typeface="Consolas"/>
                <a:cs typeface="Consolas"/>
                <a:sym typeface="Consolas"/>
              </a:rPr>
              <a:t>(</a:t>
            </a:r>
            <a:r>
              <a:rPr lang="fr" sz="1400" dirty="0" smtClean="0">
                <a:solidFill>
                  <a:srgbClr val="00A33F"/>
                </a:solidFill>
                <a:highlight>
                  <a:srgbClr val="FFFFFF"/>
                </a:highlight>
                <a:latin typeface="Consolas"/>
                <a:ea typeface="Consolas"/>
                <a:cs typeface="Consolas"/>
                <a:sym typeface="Consolas"/>
              </a:rPr>
              <a:t>"</a:t>
            </a:r>
            <a:r>
              <a:rPr lang="fr-FR" sz="1400" dirty="0" smtClean="0">
                <a:solidFill>
                  <a:srgbClr val="00A33F"/>
                </a:solidFill>
                <a:highlight>
                  <a:srgbClr val="FFFFFF"/>
                </a:highlight>
                <a:latin typeface="Consolas"/>
                <a:ea typeface="Consolas"/>
                <a:cs typeface="Consolas"/>
                <a:sym typeface="Consolas"/>
              </a:rPr>
              <a:t>Je n’ai pas d’état</a:t>
            </a:r>
            <a:r>
              <a:rPr lang="fr" sz="1400" dirty="0" smtClean="0">
                <a:solidFill>
                  <a:srgbClr val="00A33F"/>
                </a:solidFill>
                <a:highlight>
                  <a:srgbClr val="FFFFFF"/>
                </a:highlight>
                <a:latin typeface="Consolas"/>
                <a:ea typeface="Consolas"/>
                <a:cs typeface="Consolas"/>
                <a:sym typeface="Consolas"/>
              </a:rPr>
              <a:t>"</a:t>
            </a:r>
            <a:r>
              <a:rPr lang="fr" sz="1400" dirty="0" smtClean="0">
                <a:solidFill>
                  <a:schemeClr val="dk1"/>
                </a:solidFill>
                <a:highlight>
                  <a:srgbClr val="FFFFFF"/>
                </a:highlight>
                <a:latin typeface="Consolas"/>
                <a:ea typeface="Consolas"/>
                <a:cs typeface="Consolas"/>
                <a:sym typeface="Consolas"/>
              </a:rPr>
              <a:t>)} </a:t>
            </a:r>
            <a:r>
              <a:rPr lang="fr" sz="1400" dirty="0">
                <a:solidFill>
                  <a:schemeClr val="dk1"/>
                </a:solidFill>
                <a:highlight>
                  <a:srgbClr val="FFFFFF"/>
                </a:highlight>
                <a:latin typeface="Consolas"/>
                <a:ea typeface="Consolas"/>
                <a:cs typeface="Consolas"/>
                <a:sym typeface="Consolas"/>
              </a:rPr>
              <a:t>/</a:t>
            </a:r>
            <a:r>
              <a:rPr lang="fr" sz="1400" dirty="0">
                <a:solidFill>
                  <a:srgbClr val="FF5600"/>
                </a:solidFill>
                <a:highlight>
                  <a:srgbClr val="FFFFFF"/>
                </a:highlight>
                <a:latin typeface="Consolas"/>
                <a:ea typeface="Consolas"/>
                <a:cs typeface="Consolas"/>
                <a:sym typeface="Consolas"/>
              </a:rPr>
              <a:t>&gt;</a:t>
            </a:r>
            <a:r>
              <a:rPr lang="fr" sz="1400" dirty="0">
                <a:solidFill>
                  <a:schemeClr val="dk1"/>
                </a:solidFill>
                <a:highlight>
                  <a:srgbClr val="FFFFFF"/>
                </a:highlight>
                <a:latin typeface="Consolas"/>
                <a:ea typeface="Consolas"/>
                <a:cs typeface="Consolas"/>
                <a:sym typeface="Consolas"/>
              </a:rPr>
              <a:t>,</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t>
            </a:r>
            <a:r>
              <a:rPr lang="fr" sz="1400" dirty="0" err="1">
                <a:solidFill>
                  <a:srgbClr val="A535AE"/>
                </a:solidFill>
                <a:highlight>
                  <a:srgbClr val="FFFFFF"/>
                </a:highlight>
                <a:latin typeface="Consolas"/>
                <a:ea typeface="Consolas"/>
                <a:cs typeface="Consolas"/>
                <a:sym typeface="Consolas"/>
              </a:rPr>
              <a:t>document</a:t>
            </a:r>
            <a:r>
              <a:rPr lang="fr" sz="1400" dirty="0" err="1">
                <a:solidFill>
                  <a:schemeClr val="dk1"/>
                </a:solidFill>
                <a:highlight>
                  <a:srgbClr val="FFFFFF"/>
                </a:highlight>
                <a:latin typeface="Consolas"/>
                <a:ea typeface="Consolas"/>
                <a:cs typeface="Consolas"/>
                <a:sym typeface="Consolas"/>
              </a:rPr>
              <a:t>.</a:t>
            </a:r>
            <a:r>
              <a:rPr lang="fr" sz="1400" dirty="0" err="1">
                <a:solidFill>
                  <a:srgbClr val="A535AE"/>
                </a:solidFill>
                <a:highlight>
                  <a:srgbClr val="FFFFFF"/>
                </a:highlight>
                <a:latin typeface="Consolas"/>
                <a:ea typeface="Consolas"/>
                <a:cs typeface="Consolas"/>
                <a:sym typeface="Consolas"/>
              </a:rPr>
              <a:t>getElementById</a:t>
            </a:r>
            <a:r>
              <a:rPr lang="fr" sz="1400" dirty="0">
                <a:solidFill>
                  <a:schemeClr val="dk1"/>
                </a:solidFill>
                <a:highlight>
                  <a:srgbClr val="FFFFFF"/>
                </a:highlight>
                <a:latin typeface="Consolas"/>
                <a:ea typeface="Consolas"/>
                <a:cs typeface="Consolas"/>
                <a:sym typeface="Consolas"/>
              </a:rPr>
              <a:t>(</a:t>
            </a:r>
            <a:r>
              <a:rPr lang="fr" sz="1400" dirty="0">
                <a:solidFill>
                  <a:srgbClr val="00A33F"/>
                </a:solidFill>
                <a:highlight>
                  <a:srgbClr val="FFFFFF"/>
                </a:highlight>
                <a:latin typeface="Consolas"/>
                <a:ea typeface="Consolas"/>
                <a:cs typeface="Consolas"/>
                <a:sym typeface="Consolas"/>
              </a:rPr>
              <a:t>'</a:t>
            </a:r>
            <a:r>
              <a:rPr lang="fr" sz="1400" dirty="0" err="1">
                <a:solidFill>
                  <a:srgbClr val="00A33F"/>
                </a:solidFill>
                <a:highlight>
                  <a:srgbClr val="FFFFFF"/>
                </a:highlight>
                <a:latin typeface="Consolas"/>
                <a:ea typeface="Consolas"/>
                <a:cs typeface="Consolas"/>
                <a:sym typeface="Consolas"/>
              </a:rPr>
              <a:t>root</a:t>
            </a:r>
            <a:r>
              <a:rPr lang="fr" sz="1400" dirty="0">
                <a:solidFill>
                  <a:srgbClr val="00A33F"/>
                </a:solidFill>
                <a:highlight>
                  <a:srgbClr val="FFFFFF"/>
                </a:highlight>
                <a:latin typeface="Consolas"/>
                <a:ea typeface="Consolas"/>
                <a:cs typeface="Consolas"/>
                <a:sym typeface="Consolas"/>
              </a:rPr>
              <a:t>'</a:t>
            </a:r>
            <a:r>
              <a:rPr lang="fr" sz="1400" dirty="0">
                <a:solidFill>
                  <a:schemeClr val="dk1"/>
                </a:solidFill>
                <a:highlight>
                  <a:srgbClr val="FFFFFF"/>
                </a:highlight>
                <a:latin typeface="Consolas"/>
                <a:ea typeface="Consolas"/>
                <a:cs typeface="Consolas"/>
                <a:sym typeface="Consolas"/>
              </a:rPr>
              <a:t>)</a:t>
            </a:r>
            <a:br>
              <a:rPr lang="fr" sz="1400" dirty="0">
                <a:solidFill>
                  <a:schemeClr val="dk1"/>
                </a:solidFill>
                <a:highlight>
                  <a:srgbClr val="FFFFFF"/>
                </a:highlight>
                <a:latin typeface="Consolas"/>
                <a:ea typeface="Consolas"/>
                <a:cs typeface="Consolas"/>
                <a:sym typeface="Consolas"/>
              </a:rPr>
            </a:br>
            <a:r>
              <a:rPr lang="fr" sz="1400" dirty="0" smtClean="0">
                <a:solidFill>
                  <a:schemeClr val="dk1"/>
                </a:solidFill>
                <a:highlight>
                  <a:srgbClr val="FFFFFF"/>
                </a:highlight>
                <a:latin typeface="Consolas"/>
                <a:ea typeface="Consolas"/>
                <a:cs typeface="Consolas"/>
                <a:sym typeface="Consolas"/>
              </a:rPr>
              <a:t>);</a:t>
            </a:r>
            <a:endParaRPr sz="1400" dirty="0">
              <a:solidFill>
                <a:srgbClr val="FF5600"/>
              </a:solidFill>
              <a:highlight>
                <a:srgbClr val="FFFFFF"/>
              </a:highlight>
              <a:latin typeface="Consolas"/>
              <a:ea typeface="Consolas"/>
              <a:cs typeface="Consolas"/>
              <a:sym typeface="Consolas"/>
            </a:endParaRPr>
          </a:p>
        </p:txBody>
      </p:sp>
      <p:sp>
        <p:nvSpPr>
          <p:cNvPr id="4" name="Titr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smtClean="0"/>
              <a:t>Les composants </a:t>
            </a:r>
            <a:r>
              <a:rPr lang="fr-FR" b="1" dirty="0" err="1" smtClean="0"/>
              <a:t>stateless</a:t>
            </a:r>
            <a:endParaRPr lang="fr-FR" b="1" dirty="0"/>
          </a:p>
        </p:txBody>
      </p:sp>
      <p:sp>
        <p:nvSpPr>
          <p:cNvPr id="3" name="Espace réservé du numéro de diapositive 2"/>
          <p:cNvSpPr>
            <a:spLocks noGrp="1"/>
          </p:cNvSpPr>
          <p:nvPr>
            <p:ph type="sldNum" idx="12"/>
          </p:nvPr>
        </p:nvSpPr>
        <p:spPr/>
        <p:txBody>
          <a:bodyPr/>
          <a:lstStyle/>
          <a:p>
            <a:fld id="{00000000-1234-1234-1234-123412341234}" type="slidenum">
              <a:rPr lang="fr" smtClean="0"/>
              <a:pPr/>
              <a:t>14</a:t>
            </a:fld>
            <a:endParaRPr lang="fr"/>
          </a:p>
        </p:txBody>
      </p:sp>
      <p:sp>
        <p:nvSpPr>
          <p:cNvPr id="7" name="Espace réservé du numéro de diapositive 2"/>
          <p:cNvSpPr txBox="1">
            <a:spLocks/>
          </p:cNvSpPr>
          <p:nvPr/>
        </p:nvSpPr>
        <p:spPr>
          <a:xfrm>
            <a:off x="11296609" y="6217621"/>
            <a:ext cx="731600" cy="524800"/>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fr" smtClean="0"/>
              <a:pPr/>
              <a:t>14</a:t>
            </a:fld>
            <a:endParaRPr lang="fr"/>
          </a:p>
        </p:txBody>
      </p:sp>
      <p:sp>
        <p:nvSpPr>
          <p:cNvPr id="8" name="Rectangle 7"/>
          <p:cNvSpPr/>
          <p:nvPr/>
        </p:nvSpPr>
        <p:spPr>
          <a:xfrm>
            <a:off x="0" y="6375400"/>
            <a:ext cx="12192000" cy="482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numéro de diapositive 4"/>
          <p:cNvSpPr txBox="1">
            <a:spLocks/>
          </p:cNvSpPr>
          <p:nvPr/>
        </p:nvSpPr>
        <p:spPr>
          <a:xfrm>
            <a:off x="11493500" y="6434137"/>
            <a:ext cx="520700" cy="365125"/>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smtClean="0">
                <a:solidFill>
                  <a:schemeClr val="bg1"/>
                </a:solidFill>
              </a:rPr>
              <a:t>11</a:t>
            </a:r>
            <a:endParaRPr lang="fr-FR" sz="2000" b="1" dirty="0">
              <a:solidFill>
                <a:schemeClr val="bg1"/>
              </a:solidFill>
            </a:endParaRPr>
          </a:p>
        </p:txBody>
      </p:sp>
      <p:sp>
        <p:nvSpPr>
          <p:cNvPr id="10" name="Parallélogramme 9"/>
          <p:cNvSpPr/>
          <p:nvPr/>
        </p:nvSpPr>
        <p:spPr>
          <a:xfrm>
            <a:off x="-127000"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tx1">
                    <a:lumMod val="50000"/>
                    <a:lumOff val="50000"/>
                  </a:schemeClr>
                </a:solidFill>
              </a:rPr>
              <a:t>Etat de l’art</a:t>
            </a:r>
            <a:endParaRPr lang="fr-FR" sz="1600" dirty="0">
              <a:solidFill>
                <a:schemeClr val="tx1">
                  <a:lumMod val="50000"/>
                  <a:lumOff val="50000"/>
                </a:schemeClr>
              </a:solidFill>
            </a:endParaRPr>
          </a:p>
        </p:txBody>
      </p:sp>
      <p:sp>
        <p:nvSpPr>
          <p:cNvPr id="11" name="Parallélogramme 10"/>
          <p:cNvSpPr/>
          <p:nvPr/>
        </p:nvSpPr>
        <p:spPr>
          <a:xfrm>
            <a:off x="1752600" y="6375400"/>
            <a:ext cx="1980000" cy="488949"/>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bg1"/>
                </a:solidFill>
              </a:rPr>
              <a:t>React</a:t>
            </a:r>
            <a:endParaRPr lang="fr-FR" sz="1600" dirty="0">
              <a:solidFill>
                <a:schemeClr val="bg1"/>
              </a:solidFill>
            </a:endParaRPr>
          </a:p>
        </p:txBody>
      </p:sp>
      <p:sp>
        <p:nvSpPr>
          <p:cNvPr id="12" name="Parallélogramme 11"/>
          <p:cNvSpPr/>
          <p:nvPr/>
        </p:nvSpPr>
        <p:spPr>
          <a:xfrm>
            <a:off x="36322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Redux</a:t>
            </a:r>
            <a:endParaRPr lang="fr-FR" sz="1600" dirty="0">
              <a:solidFill>
                <a:srgbClr val="0070C0"/>
              </a:solidFill>
            </a:endParaRPr>
          </a:p>
        </p:txBody>
      </p:sp>
      <p:sp>
        <p:nvSpPr>
          <p:cNvPr id="13" name="Parallélogramme 12"/>
          <p:cNvSpPr/>
          <p:nvPr/>
        </p:nvSpPr>
        <p:spPr>
          <a:xfrm>
            <a:off x="55118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React</a:t>
            </a:r>
            <a:r>
              <a:rPr lang="fr-FR" sz="1600" dirty="0" smtClean="0">
                <a:solidFill>
                  <a:srgbClr val="0070C0"/>
                </a:solidFill>
              </a:rPr>
              <a:t> Native</a:t>
            </a:r>
            <a:endParaRPr lang="fr-FR" sz="1600" dirty="0">
              <a:solidFill>
                <a:srgbClr val="0070C0"/>
              </a:solidFill>
            </a:endParaRPr>
          </a:p>
        </p:txBody>
      </p:sp>
      <p:sp>
        <p:nvSpPr>
          <p:cNvPr id="14" name="Parallélogramme 13"/>
          <p:cNvSpPr/>
          <p:nvPr/>
        </p:nvSpPr>
        <p:spPr>
          <a:xfrm>
            <a:off x="73904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Tooling</a:t>
            </a:r>
            <a:endParaRPr lang="fr-FR" sz="1600" dirty="0">
              <a:solidFill>
                <a:srgbClr val="0070C0"/>
              </a:solidFill>
            </a:endParaRPr>
          </a:p>
        </p:txBody>
      </p:sp>
      <p:sp>
        <p:nvSpPr>
          <p:cNvPr id="15" name="Parallélogramme 14"/>
          <p:cNvSpPr/>
          <p:nvPr/>
        </p:nvSpPr>
        <p:spPr>
          <a:xfrm>
            <a:off x="92700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rgbClr val="0070C0"/>
                </a:solidFill>
              </a:rPr>
              <a:t>Bilan</a:t>
            </a:r>
            <a:endParaRPr lang="fr-FR" sz="1600" dirty="0">
              <a:solidFill>
                <a:srgbClr val="0070C0"/>
              </a:solidFill>
            </a:endParaRPr>
          </a:p>
        </p:txBody>
      </p:sp>
      <p:sp>
        <p:nvSpPr>
          <p:cNvPr id="16" name="Shape 128"/>
          <p:cNvSpPr txBox="1">
            <a:spLocks noGrp="1"/>
          </p:cNvSpPr>
          <p:nvPr>
            <p:ph type="body" idx="4294967295"/>
          </p:nvPr>
        </p:nvSpPr>
        <p:spPr>
          <a:xfrm>
            <a:off x="6908800" y="2035199"/>
            <a:ext cx="5105400" cy="2645228"/>
          </a:xfrm>
          <a:prstGeom prst="rect">
            <a:avLst/>
          </a:prstGeom>
        </p:spPr>
        <p:txBody>
          <a:bodyPr vert="horz" lIns="121900" tIns="121900" rIns="121900" bIns="121900" rtlCol="0" anchor="t" anchorCtr="0">
            <a:noAutofit/>
          </a:bodyPr>
          <a:lstStyle/>
          <a:p>
            <a:pPr>
              <a:lnSpc>
                <a:spcPct val="100000"/>
              </a:lnSpc>
            </a:pPr>
            <a:r>
              <a:rPr lang="fr-FR" dirty="0" smtClean="0"/>
              <a:t>Pas d’état interne</a:t>
            </a:r>
          </a:p>
          <a:p>
            <a:pPr>
              <a:lnSpc>
                <a:spcPct val="100000"/>
              </a:lnSpc>
            </a:pPr>
            <a:r>
              <a:rPr lang="fr-FR" dirty="0" smtClean="0"/>
              <a:t>Simple fonction</a:t>
            </a:r>
          </a:p>
          <a:p>
            <a:pPr>
              <a:lnSpc>
                <a:spcPct val="100000"/>
              </a:lnSpc>
            </a:pPr>
            <a:r>
              <a:rPr lang="fr-FR" dirty="0" smtClean="0"/>
              <a:t>A prioriser</a:t>
            </a:r>
          </a:p>
          <a:p>
            <a:pPr lvl="1">
              <a:lnSpc>
                <a:spcPct val="100000"/>
              </a:lnSpc>
            </a:pPr>
            <a:r>
              <a:rPr lang="fr-FR" dirty="0" smtClean="0"/>
              <a:t>Fonctionnel</a:t>
            </a:r>
          </a:p>
          <a:p>
            <a:pPr lvl="1">
              <a:lnSpc>
                <a:spcPct val="100000"/>
              </a:lnSpc>
            </a:pPr>
            <a:r>
              <a:rPr lang="fr-FR" dirty="0" smtClean="0"/>
              <a:t>Testable</a:t>
            </a:r>
          </a:p>
          <a:p>
            <a:pPr lvl="1">
              <a:lnSpc>
                <a:spcPct val="100000"/>
              </a:lnSpc>
            </a:pPr>
            <a:endParaRPr lang="fr"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3150" y="5024938"/>
            <a:ext cx="1536700" cy="457200"/>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3246236"/>
            <a:ext cx="8661400" cy="3213100"/>
          </a:xfrm>
          <a:prstGeom prst="rect">
            <a:avLst/>
          </a:prstGeom>
        </p:spPr>
      </p:pic>
    </p:spTree>
    <p:extLst>
      <p:ext uri="{BB962C8B-B14F-4D97-AF65-F5344CB8AC3E}">
        <p14:creationId xmlns:p14="http://schemas.microsoft.com/office/powerpoint/2010/main" val="34502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1.66667E-6 3.7037E-7 L 0.00273 0.7331 " pathEditMode="relative" rAng="0" ptsTypes="AA">
                                      <p:cBhvr>
                                        <p:cTn id="22" dur="1000" fill="hold"/>
                                        <p:tgtEl>
                                          <p:spTgt spid="5"/>
                                        </p:tgtEl>
                                        <p:attrNameLst>
                                          <p:attrName>ppt_x</p:attrName>
                                          <p:attrName>ppt_y</p:attrName>
                                        </p:attrNameLst>
                                      </p:cBhvr>
                                      <p:rCtr x="130" y="36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0" name="Shape 140"/>
          <p:cNvSpPr txBox="1"/>
          <p:nvPr/>
        </p:nvSpPr>
        <p:spPr>
          <a:xfrm>
            <a:off x="415600" y="4470519"/>
            <a:ext cx="10090800" cy="2065200"/>
          </a:xfrm>
          <a:prstGeom prst="rect">
            <a:avLst/>
          </a:prstGeom>
          <a:noFill/>
          <a:ln>
            <a:noFill/>
          </a:ln>
        </p:spPr>
        <p:txBody>
          <a:bodyPr lIns="121900" tIns="121900" rIns="121900" bIns="121900" anchor="ctr" anchorCtr="0">
            <a:noAutofit/>
          </a:bodyPr>
          <a:lstStyle/>
          <a:p>
            <a:r>
              <a:rPr lang="fr" sz="1400" dirty="0" err="1" smtClean="0">
                <a:solidFill>
                  <a:srgbClr val="FF5600"/>
                </a:solidFill>
                <a:highlight>
                  <a:srgbClr val="FFFFFF"/>
                </a:highlight>
                <a:latin typeface="Consolas"/>
                <a:ea typeface="Consolas"/>
                <a:cs typeface="Consolas"/>
                <a:sym typeface="Consolas"/>
              </a:rPr>
              <a:t>function</a:t>
            </a:r>
            <a:r>
              <a:rPr lang="fr" sz="1400" dirty="0" smtClean="0">
                <a:solidFill>
                  <a:schemeClr val="dk1"/>
                </a:solidFill>
                <a:highlight>
                  <a:srgbClr val="FFFFFF"/>
                </a:highlight>
                <a:latin typeface="Consolas"/>
                <a:ea typeface="Consolas"/>
                <a:cs typeface="Consolas"/>
                <a:sym typeface="Consolas"/>
              </a:rPr>
              <a:t> </a:t>
            </a:r>
            <a:r>
              <a:rPr lang="fr" sz="1400" dirty="0" smtClean="0">
                <a:solidFill>
                  <a:srgbClr val="21439C"/>
                </a:solidFill>
                <a:highlight>
                  <a:srgbClr val="FFFFFF"/>
                </a:highlight>
                <a:latin typeface="Consolas"/>
                <a:ea typeface="Consolas"/>
                <a:cs typeface="Consolas"/>
                <a:sym typeface="Consolas"/>
              </a:rPr>
              <a:t>Site</a:t>
            </a:r>
            <a:r>
              <a:rPr lang="fr" sz="1400" dirty="0" smtClean="0">
                <a:solidFill>
                  <a:schemeClr val="dk1"/>
                </a:solidFill>
                <a:highlight>
                  <a:srgbClr val="FFFFFF"/>
                </a:highlight>
                <a:latin typeface="Consolas"/>
                <a:ea typeface="Consolas"/>
                <a:cs typeface="Consolas"/>
                <a:sym typeface="Consolas"/>
              </a:rPr>
              <a:t>() {</a:t>
            </a:r>
            <a:br>
              <a:rPr lang="fr" sz="1400" dirty="0" smtClean="0">
                <a:solidFill>
                  <a:schemeClr val="dk1"/>
                </a:solidFill>
                <a:highlight>
                  <a:srgbClr val="FFFFFF"/>
                </a:highlight>
                <a:latin typeface="Consolas"/>
                <a:ea typeface="Consolas"/>
                <a:cs typeface="Consolas"/>
                <a:sym typeface="Consolas"/>
              </a:rPr>
            </a:br>
            <a:r>
              <a:rPr lang="fr" sz="1400" dirty="0" smtClean="0">
                <a:solidFill>
                  <a:schemeClr val="dk1"/>
                </a:solidFill>
                <a:highlight>
                  <a:srgbClr val="FFFFFF"/>
                </a:highlight>
                <a:latin typeface="Consolas"/>
                <a:ea typeface="Consolas"/>
                <a:cs typeface="Consolas"/>
                <a:sym typeface="Consolas"/>
              </a:rPr>
              <a:t>  </a:t>
            </a:r>
            <a:r>
              <a:rPr lang="fr" sz="1400" dirty="0" smtClean="0">
                <a:solidFill>
                  <a:srgbClr val="FF5600"/>
                </a:solidFill>
                <a:highlight>
                  <a:srgbClr val="FFFFFF"/>
                </a:highlight>
                <a:latin typeface="Consolas"/>
                <a:ea typeface="Consolas"/>
                <a:cs typeface="Consolas"/>
                <a:sym typeface="Consolas"/>
              </a:rPr>
              <a:t>return</a:t>
            </a:r>
            <a:r>
              <a:rPr lang="fr" sz="1400" dirty="0" smtClean="0">
                <a:solidFill>
                  <a:schemeClr val="dk1"/>
                </a:solidFill>
                <a:highlight>
                  <a:srgbClr val="FFFFFF"/>
                </a:highlight>
                <a:latin typeface="Consolas"/>
                <a:ea typeface="Consolas"/>
                <a:cs typeface="Consolas"/>
                <a:sym typeface="Consolas"/>
              </a:rPr>
              <a:t> (</a:t>
            </a:r>
            <a:br>
              <a:rPr lang="fr" sz="1400" dirty="0" smtClean="0">
                <a:solidFill>
                  <a:schemeClr val="dk1"/>
                </a:solidFill>
                <a:highlight>
                  <a:srgbClr val="FFFFFF"/>
                </a:highlight>
                <a:latin typeface="Consolas"/>
                <a:ea typeface="Consolas"/>
                <a:cs typeface="Consolas"/>
                <a:sym typeface="Consolas"/>
              </a:rPr>
            </a:br>
            <a:r>
              <a:rPr lang="fr" sz="1400" dirty="0" smtClean="0">
                <a:solidFill>
                  <a:schemeClr val="dk1"/>
                </a:solidFill>
                <a:highlight>
                  <a:srgbClr val="FFFFFF"/>
                </a:highlight>
                <a:latin typeface="Consolas"/>
                <a:ea typeface="Consolas"/>
                <a:cs typeface="Consolas"/>
                <a:sym typeface="Consolas"/>
              </a:rPr>
              <a:t>    </a:t>
            </a:r>
            <a:r>
              <a:rPr lang="fr" sz="1400" dirty="0" smtClean="0">
                <a:solidFill>
                  <a:srgbClr val="FF5600"/>
                </a:solidFill>
                <a:highlight>
                  <a:srgbClr val="FFFFFF"/>
                </a:highlight>
                <a:latin typeface="Consolas"/>
                <a:ea typeface="Consolas"/>
                <a:cs typeface="Consolas"/>
                <a:sym typeface="Consolas"/>
              </a:rPr>
              <a:t>&lt;</a:t>
            </a:r>
            <a:r>
              <a:rPr lang="fr" sz="1400" dirty="0" err="1" smtClean="0">
                <a:solidFill>
                  <a:schemeClr val="dk1"/>
                </a:solidFill>
                <a:highlight>
                  <a:srgbClr val="FFFFFF"/>
                </a:highlight>
                <a:latin typeface="Consolas"/>
                <a:ea typeface="Consolas"/>
                <a:cs typeface="Consolas"/>
                <a:sym typeface="Consolas"/>
              </a:rPr>
              <a:t>AppLayout</a:t>
            </a:r>
            <a:r>
              <a:rPr lang="fr" sz="1400" dirty="0" smtClean="0">
                <a:solidFill>
                  <a:srgbClr val="FF5600"/>
                </a:solidFill>
                <a:highlight>
                  <a:srgbClr val="FFFFFF"/>
                </a:highlight>
                <a:latin typeface="Consolas"/>
                <a:ea typeface="Consolas"/>
                <a:cs typeface="Consolas"/>
                <a:sym typeface="Consolas"/>
              </a:rPr>
              <a:t>&gt;</a:t>
            </a:r>
            <a:r>
              <a:rPr lang="fr" sz="1400" dirty="0" smtClean="0">
                <a:solidFill>
                  <a:schemeClr val="dk1"/>
                </a:solidFill>
                <a:highlight>
                  <a:srgbClr val="FFFFFF"/>
                </a:highlight>
                <a:latin typeface="Consolas"/>
                <a:ea typeface="Consolas"/>
                <a:cs typeface="Consolas"/>
                <a:sym typeface="Consolas"/>
              </a:rPr>
              <a:t/>
            </a:r>
            <a:br>
              <a:rPr lang="fr" sz="1400" dirty="0" smtClean="0">
                <a:solidFill>
                  <a:schemeClr val="dk1"/>
                </a:solidFill>
                <a:highlight>
                  <a:srgbClr val="FFFFFF"/>
                </a:highlight>
                <a:latin typeface="Consolas"/>
                <a:ea typeface="Consolas"/>
                <a:cs typeface="Consolas"/>
                <a:sym typeface="Consolas"/>
              </a:rPr>
            </a:br>
            <a:r>
              <a:rPr lang="fr" sz="1400" dirty="0" smtClean="0">
                <a:solidFill>
                  <a:schemeClr val="dk1"/>
                </a:solidFill>
                <a:highlight>
                  <a:srgbClr val="FFFFFF"/>
                </a:highlight>
                <a:latin typeface="Consolas"/>
                <a:ea typeface="Consolas"/>
                <a:cs typeface="Consolas"/>
                <a:sym typeface="Consolas"/>
              </a:rPr>
              <a:t>      </a:t>
            </a:r>
            <a:r>
              <a:rPr lang="fr" sz="1400" dirty="0" smtClean="0">
                <a:solidFill>
                  <a:srgbClr val="FF5600"/>
                </a:solidFill>
                <a:highlight>
                  <a:srgbClr val="FFFFFF"/>
                </a:highlight>
                <a:latin typeface="Consolas"/>
                <a:ea typeface="Consolas"/>
                <a:cs typeface="Consolas"/>
                <a:sym typeface="Consolas"/>
              </a:rPr>
              <a:t>&lt;</a:t>
            </a:r>
            <a:r>
              <a:rPr lang="fr" sz="1400" dirty="0" err="1" smtClean="0">
                <a:solidFill>
                  <a:schemeClr val="dk1"/>
                </a:solidFill>
                <a:highlight>
                  <a:srgbClr val="FFFFFF"/>
                </a:highlight>
                <a:latin typeface="Consolas"/>
                <a:ea typeface="Consolas"/>
                <a:cs typeface="Consolas"/>
                <a:sym typeface="Consolas"/>
              </a:rPr>
              <a:t>Sidebar</a:t>
            </a:r>
            <a:r>
              <a:rPr lang="fr" sz="1400" dirty="0" smtClean="0">
                <a:solidFill>
                  <a:schemeClr val="dk1"/>
                </a:solidFill>
                <a:highlight>
                  <a:srgbClr val="FFFFFF"/>
                </a:highlight>
                <a:latin typeface="Consolas"/>
                <a:ea typeface="Consolas"/>
                <a:cs typeface="Consolas"/>
                <a:sym typeface="Consolas"/>
              </a:rPr>
              <a:t> /</a:t>
            </a:r>
            <a:r>
              <a:rPr lang="fr" sz="1400" dirty="0" smtClean="0">
                <a:solidFill>
                  <a:srgbClr val="FF5600"/>
                </a:solidFill>
                <a:highlight>
                  <a:srgbClr val="FFFFFF"/>
                </a:highlight>
                <a:latin typeface="Consolas"/>
                <a:ea typeface="Consolas"/>
                <a:cs typeface="Consolas"/>
                <a:sym typeface="Consolas"/>
              </a:rPr>
              <a:t>&gt;</a:t>
            </a:r>
            <a:r>
              <a:rPr lang="fr" sz="1400" dirty="0" smtClean="0">
                <a:solidFill>
                  <a:schemeClr val="dk1"/>
                </a:solidFill>
                <a:highlight>
                  <a:srgbClr val="FFFFFF"/>
                </a:highlight>
                <a:latin typeface="Consolas"/>
                <a:ea typeface="Consolas"/>
                <a:cs typeface="Consolas"/>
                <a:sym typeface="Consolas"/>
              </a:rPr>
              <a:t/>
            </a:r>
            <a:br>
              <a:rPr lang="fr" sz="1400" dirty="0" smtClean="0">
                <a:solidFill>
                  <a:schemeClr val="dk1"/>
                </a:solidFill>
                <a:highlight>
                  <a:srgbClr val="FFFFFF"/>
                </a:highlight>
                <a:latin typeface="Consolas"/>
                <a:ea typeface="Consolas"/>
                <a:cs typeface="Consolas"/>
                <a:sym typeface="Consolas"/>
              </a:rPr>
            </a:br>
            <a:r>
              <a:rPr lang="fr" sz="1400" dirty="0" smtClean="0">
                <a:solidFill>
                  <a:schemeClr val="dk1"/>
                </a:solidFill>
                <a:highlight>
                  <a:srgbClr val="FFFFFF"/>
                </a:highlight>
                <a:latin typeface="Consolas"/>
                <a:ea typeface="Consolas"/>
                <a:cs typeface="Consolas"/>
                <a:sym typeface="Consolas"/>
              </a:rPr>
              <a:t>    </a:t>
            </a:r>
            <a:r>
              <a:rPr lang="fr" sz="1400" dirty="0" smtClean="0">
                <a:solidFill>
                  <a:srgbClr val="FF5600"/>
                </a:solidFill>
                <a:highlight>
                  <a:srgbClr val="FFFFFF"/>
                </a:highlight>
                <a:latin typeface="Consolas"/>
                <a:ea typeface="Consolas"/>
                <a:cs typeface="Consolas"/>
                <a:sym typeface="Consolas"/>
              </a:rPr>
              <a:t>&lt;</a:t>
            </a:r>
            <a:r>
              <a:rPr lang="fr" sz="1400" dirty="0" smtClean="0">
                <a:solidFill>
                  <a:schemeClr val="dk1"/>
                </a:solidFill>
                <a:highlight>
                  <a:srgbClr val="FFFFFF"/>
                </a:highlight>
                <a:latin typeface="Consolas"/>
                <a:ea typeface="Consolas"/>
                <a:cs typeface="Consolas"/>
                <a:sym typeface="Consolas"/>
              </a:rPr>
              <a:t>/</a:t>
            </a:r>
            <a:r>
              <a:rPr lang="fr" sz="1400" dirty="0" err="1" smtClean="0">
                <a:solidFill>
                  <a:schemeClr val="dk1"/>
                </a:solidFill>
                <a:highlight>
                  <a:srgbClr val="FFFFFF"/>
                </a:highlight>
                <a:latin typeface="Consolas"/>
                <a:ea typeface="Consolas"/>
                <a:cs typeface="Consolas"/>
                <a:sym typeface="Consolas"/>
              </a:rPr>
              <a:t>AppLayout</a:t>
            </a:r>
            <a:r>
              <a:rPr lang="fr" sz="1400" dirty="0" smtClean="0">
                <a:solidFill>
                  <a:srgbClr val="FF5600"/>
                </a:solidFill>
                <a:highlight>
                  <a:srgbClr val="FFFFFF"/>
                </a:highlight>
                <a:latin typeface="Consolas"/>
                <a:ea typeface="Consolas"/>
                <a:cs typeface="Consolas"/>
                <a:sym typeface="Consolas"/>
              </a:rPr>
              <a:t>&gt;</a:t>
            </a:r>
            <a:r>
              <a:rPr lang="fr" sz="1400" dirty="0" smtClean="0">
                <a:solidFill>
                  <a:schemeClr val="dk1"/>
                </a:solidFill>
                <a:highlight>
                  <a:srgbClr val="FFFFFF"/>
                </a:highlight>
                <a:latin typeface="Consolas"/>
                <a:ea typeface="Consolas"/>
                <a:cs typeface="Consolas"/>
                <a:sym typeface="Consolas"/>
              </a:rPr>
              <a:t/>
            </a:r>
            <a:br>
              <a:rPr lang="fr" sz="1400" dirty="0" smtClean="0">
                <a:solidFill>
                  <a:schemeClr val="dk1"/>
                </a:solidFill>
                <a:highlight>
                  <a:srgbClr val="FFFFFF"/>
                </a:highlight>
                <a:latin typeface="Consolas"/>
                <a:ea typeface="Consolas"/>
                <a:cs typeface="Consolas"/>
                <a:sym typeface="Consolas"/>
              </a:rPr>
            </a:br>
            <a:r>
              <a:rPr lang="fr" sz="1400" dirty="0" smtClean="0">
                <a:solidFill>
                  <a:schemeClr val="dk1"/>
                </a:solidFill>
                <a:highlight>
                  <a:srgbClr val="FFFFFF"/>
                </a:highlight>
                <a:latin typeface="Consolas"/>
                <a:ea typeface="Consolas"/>
                <a:cs typeface="Consolas"/>
                <a:sym typeface="Consolas"/>
              </a:rPr>
              <a:t>  );</a:t>
            </a:r>
            <a:br>
              <a:rPr lang="fr" sz="1400" dirty="0" smtClean="0">
                <a:solidFill>
                  <a:schemeClr val="dk1"/>
                </a:solidFill>
                <a:highlight>
                  <a:srgbClr val="FFFFFF"/>
                </a:highlight>
                <a:latin typeface="Consolas"/>
                <a:ea typeface="Consolas"/>
                <a:cs typeface="Consolas"/>
                <a:sym typeface="Consolas"/>
              </a:rPr>
            </a:br>
            <a:r>
              <a:rPr lang="fr" sz="1400" dirty="0" smtClean="0">
                <a:solidFill>
                  <a:schemeClr val="dk1"/>
                </a:solidFill>
                <a:highlight>
                  <a:srgbClr val="FFFFFF"/>
                </a:highlight>
                <a:latin typeface="Consolas"/>
                <a:ea typeface="Consolas"/>
                <a:cs typeface="Consolas"/>
                <a:sym typeface="Consolas"/>
              </a:rPr>
              <a:t>}</a:t>
            </a:r>
            <a:endParaRPr lang="fr" sz="1400" dirty="0">
              <a:solidFill>
                <a:schemeClr val="dk1"/>
              </a:solidFill>
              <a:highlight>
                <a:srgbClr val="FFFFFF"/>
              </a:highlight>
              <a:latin typeface="Consolas"/>
              <a:ea typeface="Consolas"/>
              <a:cs typeface="Consolas"/>
              <a:sym typeface="Consolas"/>
            </a:endParaRPr>
          </a:p>
        </p:txBody>
      </p:sp>
      <p:sp>
        <p:nvSpPr>
          <p:cNvPr id="141" name="Shape 141"/>
          <p:cNvSpPr txBox="1"/>
          <p:nvPr/>
        </p:nvSpPr>
        <p:spPr>
          <a:xfrm>
            <a:off x="7070433" y="3427233"/>
            <a:ext cx="4652800" cy="2604400"/>
          </a:xfrm>
          <a:prstGeom prst="rect">
            <a:avLst/>
          </a:prstGeom>
          <a:noFill/>
          <a:ln w="19050" cap="flat" cmpd="sng">
            <a:solidFill>
              <a:srgbClr val="CCCCCC"/>
            </a:solidFill>
            <a:prstDash val="dot"/>
            <a:round/>
            <a:headEnd type="none" w="med" len="med"/>
            <a:tailEnd type="none" w="med" len="med"/>
          </a:ln>
        </p:spPr>
        <p:txBody>
          <a:bodyPr lIns="121900" tIns="121900" rIns="121900" bIns="121900" anchor="ctr" anchorCtr="0">
            <a:noAutofit/>
          </a:bodyPr>
          <a:lstStyle/>
          <a:p>
            <a:pPr>
              <a:lnSpc>
                <a:spcPct val="150000"/>
              </a:lnSpc>
            </a:pPr>
            <a:r>
              <a:rPr lang="fr" sz="1400">
                <a:solidFill>
                  <a:schemeClr val="dk1"/>
                </a:solidFill>
                <a:highlight>
                  <a:srgbClr val="FFFFFF"/>
                </a:highlight>
                <a:latin typeface="Consolas"/>
                <a:ea typeface="Consolas"/>
                <a:cs typeface="Consolas"/>
                <a:sym typeface="Consolas"/>
              </a:rPr>
              <a:t>&lt;div class=</a:t>
            </a:r>
            <a:r>
              <a:rPr lang="fr" sz="1400">
                <a:solidFill>
                  <a:srgbClr val="00A33F"/>
                </a:solidFill>
                <a:highlight>
                  <a:srgbClr val="FFFFFF"/>
                </a:highlight>
                <a:latin typeface="Consolas"/>
                <a:ea typeface="Consolas"/>
                <a:cs typeface="Consolas"/>
                <a:sym typeface="Consolas"/>
              </a:rPr>
              <a:t>"app"</a:t>
            </a:r>
            <a:r>
              <a:rPr lang="fr" sz="1400">
                <a:solidFill>
                  <a:schemeClr val="dk1"/>
                </a:solidFill>
                <a:highlight>
                  <a:srgbClr val="FFFFFF"/>
                </a:highlight>
                <a:latin typeface="Consolas"/>
                <a:ea typeface="Consolas"/>
                <a:cs typeface="Consolas"/>
                <a:sym typeface="Consolas"/>
              </a:rPr>
              <a:t>&gt;</a:t>
            </a:r>
            <a:br>
              <a:rPr lang="fr" sz="1400">
                <a:solidFill>
                  <a:schemeClr val="dk1"/>
                </a:solidFill>
                <a:highlight>
                  <a:srgbClr val="FFFFFF"/>
                </a:highlight>
                <a:latin typeface="Consolas"/>
                <a:ea typeface="Consolas"/>
                <a:cs typeface="Consolas"/>
                <a:sym typeface="Consolas"/>
              </a:rPr>
            </a:br>
            <a:r>
              <a:rPr lang="fr" sz="1400">
                <a:solidFill>
                  <a:schemeClr val="dk1"/>
                </a:solidFill>
                <a:highlight>
                  <a:srgbClr val="FFFFFF"/>
                </a:highlight>
                <a:latin typeface="Consolas"/>
                <a:ea typeface="Consolas"/>
                <a:cs typeface="Consolas"/>
                <a:sym typeface="Consolas"/>
              </a:rPr>
              <a:t>  &lt;ul class=</a:t>
            </a:r>
            <a:r>
              <a:rPr lang="fr" sz="1400">
                <a:solidFill>
                  <a:srgbClr val="00A33F"/>
                </a:solidFill>
                <a:highlight>
                  <a:srgbClr val="FFFFFF"/>
                </a:highlight>
                <a:latin typeface="Consolas"/>
                <a:ea typeface="Consolas"/>
                <a:cs typeface="Consolas"/>
                <a:sym typeface="Consolas"/>
              </a:rPr>
              <a:t>"sidebar"</a:t>
            </a:r>
            <a:r>
              <a:rPr lang="fr" sz="1400">
                <a:solidFill>
                  <a:schemeClr val="dk1"/>
                </a:solidFill>
                <a:highlight>
                  <a:srgbClr val="FFFFFF"/>
                </a:highlight>
                <a:latin typeface="Consolas"/>
                <a:ea typeface="Consolas"/>
                <a:cs typeface="Consolas"/>
                <a:sym typeface="Consolas"/>
              </a:rPr>
              <a:t>&gt;</a:t>
            </a:r>
            <a:br>
              <a:rPr lang="fr" sz="1400">
                <a:solidFill>
                  <a:schemeClr val="dk1"/>
                </a:solidFill>
                <a:highlight>
                  <a:srgbClr val="FFFFFF"/>
                </a:highlight>
                <a:latin typeface="Consolas"/>
                <a:ea typeface="Consolas"/>
                <a:cs typeface="Consolas"/>
                <a:sym typeface="Consolas"/>
              </a:rPr>
            </a:br>
            <a:r>
              <a:rPr lang="fr" sz="1400">
                <a:solidFill>
                  <a:schemeClr val="dk1"/>
                </a:solidFill>
                <a:highlight>
                  <a:srgbClr val="FFFFFF"/>
                </a:highlight>
                <a:latin typeface="Consolas"/>
                <a:ea typeface="Consolas"/>
                <a:cs typeface="Consolas"/>
                <a:sym typeface="Consolas"/>
              </a:rPr>
              <a:t>    &lt;li&gt;&lt;a href=</a:t>
            </a:r>
            <a:r>
              <a:rPr lang="fr" sz="1400">
                <a:solidFill>
                  <a:srgbClr val="00A33F"/>
                </a:solidFill>
                <a:highlight>
                  <a:srgbClr val="FFFFFF"/>
                </a:highlight>
                <a:latin typeface="Consolas"/>
                <a:ea typeface="Consolas"/>
                <a:cs typeface="Consolas"/>
                <a:sym typeface="Consolas"/>
              </a:rPr>
              <a:t>"/"</a:t>
            </a:r>
            <a:r>
              <a:rPr lang="fr" sz="1400">
                <a:solidFill>
                  <a:schemeClr val="dk1"/>
                </a:solidFill>
                <a:highlight>
                  <a:srgbClr val="FFFFFF"/>
                </a:highlight>
                <a:latin typeface="Consolas"/>
                <a:ea typeface="Consolas"/>
                <a:cs typeface="Consolas"/>
                <a:sym typeface="Consolas"/>
              </a:rPr>
              <a:t>&gt;ACCUEIL&lt;/a&gt;&lt;/li&gt;</a:t>
            </a:r>
            <a:br>
              <a:rPr lang="fr" sz="1400">
                <a:solidFill>
                  <a:schemeClr val="dk1"/>
                </a:solidFill>
                <a:highlight>
                  <a:srgbClr val="FFFFFF"/>
                </a:highlight>
                <a:latin typeface="Consolas"/>
                <a:ea typeface="Consolas"/>
                <a:cs typeface="Consolas"/>
                <a:sym typeface="Consolas"/>
              </a:rPr>
            </a:br>
            <a:r>
              <a:rPr lang="fr" sz="1400">
                <a:solidFill>
                  <a:schemeClr val="dk1"/>
                </a:solidFill>
                <a:highlight>
                  <a:srgbClr val="FFFFFF"/>
                </a:highlight>
                <a:latin typeface="Consolas"/>
                <a:ea typeface="Consolas"/>
                <a:cs typeface="Consolas"/>
                <a:sym typeface="Consolas"/>
              </a:rPr>
              <a:t>    &lt;li&gt;&lt;a href=</a:t>
            </a:r>
            <a:r>
              <a:rPr lang="fr" sz="1400">
                <a:solidFill>
                  <a:srgbClr val="00A33F"/>
                </a:solidFill>
                <a:highlight>
                  <a:srgbClr val="FFFFFF"/>
                </a:highlight>
                <a:latin typeface="Consolas"/>
                <a:ea typeface="Consolas"/>
                <a:cs typeface="Consolas"/>
                <a:sym typeface="Consolas"/>
              </a:rPr>
              <a:t>"/about"</a:t>
            </a:r>
            <a:r>
              <a:rPr lang="fr" sz="1400">
                <a:solidFill>
                  <a:schemeClr val="dk1"/>
                </a:solidFill>
                <a:highlight>
                  <a:srgbClr val="FFFFFF"/>
                </a:highlight>
                <a:latin typeface="Consolas"/>
                <a:ea typeface="Consolas"/>
                <a:cs typeface="Consolas"/>
                <a:sym typeface="Consolas"/>
              </a:rPr>
              <a:t>&gt;A PROPOS&lt;/a&gt;&lt;/li&gt;</a:t>
            </a:r>
            <a:br>
              <a:rPr lang="fr" sz="1400">
                <a:solidFill>
                  <a:schemeClr val="dk1"/>
                </a:solidFill>
                <a:highlight>
                  <a:srgbClr val="FFFFFF"/>
                </a:highlight>
                <a:latin typeface="Consolas"/>
                <a:ea typeface="Consolas"/>
                <a:cs typeface="Consolas"/>
                <a:sym typeface="Consolas"/>
              </a:rPr>
            </a:br>
            <a:r>
              <a:rPr lang="fr" sz="1400">
                <a:solidFill>
                  <a:schemeClr val="dk1"/>
                </a:solidFill>
                <a:highlight>
                  <a:srgbClr val="FFFFFF"/>
                </a:highlight>
                <a:latin typeface="Consolas"/>
                <a:ea typeface="Consolas"/>
                <a:cs typeface="Consolas"/>
                <a:sym typeface="Consolas"/>
              </a:rPr>
              <a:t>  &lt;/ul&gt;</a:t>
            </a:r>
            <a:br>
              <a:rPr lang="fr" sz="1400">
                <a:solidFill>
                  <a:schemeClr val="dk1"/>
                </a:solidFill>
                <a:highlight>
                  <a:srgbClr val="FFFFFF"/>
                </a:highlight>
                <a:latin typeface="Consolas"/>
                <a:ea typeface="Consolas"/>
                <a:cs typeface="Consolas"/>
                <a:sym typeface="Consolas"/>
              </a:rPr>
            </a:br>
            <a:r>
              <a:rPr lang="fr" sz="1400">
                <a:solidFill>
                  <a:schemeClr val="dk1"/>
                </a:solidFill>
                <a:highlight>
                  <a:srgbClr val="FFFFFF"/>
                </a:highlight>
                <a:latin typeface="Consolas"/>
                <a:ea typeface="Consolas"/>
                <a:cs typeface="Consolas"/>
                <a:sym typeface="Consolas"/>
              </a:rPr>
              <a:t>&lt;/div&gt;</a:t>
            </a:r>
          </a:p>
        </p:txBody>
      </p:sp>
      <p:sp>
        <p:nvSpPr>
          <p:cNvPr id="142" name="Shape 142"/>
          <p:cNvSpPr txBox="1"/>
          <p:nvPr/>
        </p:nvSpPr>
        <p:spPr>
          <a:xfrm>
            <a:off x="415600" y="793352"/>
            <a:ext cx="6292000" cy="1444400"/>
          </a:xfrm>
          <a:prstGeom prst="rect">
            <a:avLst/>
          </a:prstGeom>
          <a:noFill/>
          <a:ln>
            <a:noFill/>
          </a:ln>
        </p:spPr>
        <p:txBody>
          <a:bodyPr lIns="121900" tIns="121900" rIns="121900" bIns="121900" anchor="ctr" anchorCtr="0">
            <a:noAutofit/>
          </a:bodyPr>
          <a:lstStyle/>
          <a:p>
            <a:r>
              <a:rPr lang="fr" sz="1400" dirty="0" err="1">
                <a:solidFill>
                  <a:srgbClr val="FF5600"/>
                </a:solidFill>
                <a:latin typeface="Consolas"/>
                <a:ea typeface="Consolas"/>
                <a:cs typeface="Consolas"/>
                <a:sym typeface="Consolas"/>
              </a:rPr>
              <a:t>function</a:t>
            </a:r>
            <a:r>
              <a:rPr lang="fr" sz="1400" dirty="0">
                <a:solidFill>
                  <a:schemeClr val="dk1"/>
                </a:solidFill>
                <a:latin typeface="Consolas"/>
                <a:ea typeface="Consolas"/>
                <a:cs typeface="Consolas"/>
                <a:sym typeface="Consolas"/>
              </a:rPr>
              <a:t> </a:t>
            </a:r>
            <a:r>
              <a:rPr lang="fr" sz="1400" dirty="0" err="1">
                <a:solidFill>
                  <a:srgbClr val="21439C"/>
                </a:solidFill>
                <a:latin typeface="Consolas"/>
                <a:ea typeface="Consolas"/>
                <a:cs typeface="Consolas"/>
                <a:sym typeface="Consolas"/>
              </a:rPr>
              <a:t>AppLayout</a:t>
            </a:r>
            <a:r>
              <a:rPr lang="fr" sz="1400" dirty="0">
                <a:solidFill>
                  <a:schemeClr val="dk1"/>
                </a:solidFill>
                <a:latin typeface="Consolas"/>
                <a:ea typeface="Consolas"/>
                <a:cs typeface="Consolas"/>
                <a:sym typeface="Consolas"/>
              </a:rPr>
              <a:t>(</a:t>
            </a:r>
            <a:r>
              <a:rPr lang="fr" sz="1400" dirty="0" err="1">
                <a:solidFill>
                  <a:schemeClr val="dk1"/>
                </a:solidFill>
                <a:latin typeface="Consolas"/>
                <a:ea typeface="Consolas"/>
                <a:cs typeface="Consolas"/>
                <a:sym typeface="Consolas"/>
              </a:rPr>
              <a:t>props</a:t>
            </a:r>
            <a:r>
              <a:rPr lang="fr" sz="1400" dirty="0">
                <a:solidFill>
                  <a:schemeClr val="dk1"/>
                </a:solidFill>
                <a:latin typeface="Consolas"/>
                <a:ea typeface="Consolas"/>
                <a:cs typeface="Consolas"/>
                <a:sym typeface="Consolas"/>
              </a:rPr>
              <a:t>) {</a:t>
            </a:r>
            <a:br>
              <a:rPr lang="fr" sz="1400" dirty="0">
                <a:solidFill>
                  <a:schemeClr val="dk1"/>
                </a:solidFill>
                <a:latin typeface="Consolas"/>
                <a:ea typeface="Consolas"/>
                <a:cs typeface="Consolas"/>
                <a:sym typeface="Consolas"/>
              </a:rPr>
            </a:br>
            <a:r>
              <a:rPr lang="fr" sz="1400" dirty="0">
                <a:solidFill>
                  <a:schemeClr val="dk1"/>
                </a:solidFill>
                <a:latin typeface="Consolas"/>
                <a:ea typeface="Consolas"/>
                <a:cs typeface="Consolas"/>
                <a:sym typeface="Consolas"/>
              </a:rPr>
              <a:t>  </a:t>
            </a:r>
            <a:r>
              <a:rPr lang="fr" sz="1400" dirty="0">
                <a:solidFill>
                  <a:srgbClr val="FF5600"/>
                </a:solidFill>
                <a:latin typeface="Consolas"/>
                <a:ea typeface="Consolas"/>
                <a:cs typeface="Consolas"/>
                <a:sym typeface="Consolas"/>
              </a:rPr>
              <a:t>return</a:t>
            </a:r>
            <a:r>
              <a:rPr lang="fr" sz="1400" dirty="0">
                <a:solidFill>
                  <a:schemeClr val="dk1"/>
                </a:solidFill>
                <a:latin typeface="Consolas"/>
                <a:ea typeface="Consolas"/>
                <a:cs typeface="Consolas"/>
                <a:sym typeface="Consolas"/>
              </a:rPr>
              <a:t> </a:t>
            </a:r>
            <a:r>
              <a:rPr lang="fr" sz="1400" dirty="0">
                <a:solidFill>
                  <a:srgbClr val="FF5600"/>
                </a:solidFill>
                <a:latin typeface="Consolas"/>
                <a:ea typeface="Consolas"/>
                <a:cs typeface="Consolas"/>
                <a:sym typeface="Consolas"/>
              </a:rPr>
              <a:t>&lt;</a:t>
            </a:r>
            <a:r>
              <a:rPr lang="fr" sz="1400" dirty="0">
                <a:solidFill>
                  <a:schemeClr val="dk1"/>
                </a:solidFill>
                <a:latin typeface="Consolas"/>
                <a:ea typeface="Consolas"/>
                <a:cs typeface="Consolas"/>
                <a:sym typeface="Consolas"/>
              </a:rPr>
              <a:t>div </a:t>
            </a:r>
            <a:r>
              <a:rPr lang="fr" sz="1400" dirty="0" err="1">
                <a:solidFill>
                  <a:schemeClr val="dk1"/>
                </a:solidFill>
                <a:latin typeface="Consolas"/>
                <a:ea typeface="Consolas"/>
                <a:cs typeface="Consolas"/>
                <a:sym typeface="Consolas"/>
              </a:rPr>
              <a:t>className</a:t>
            </a:r>
            <a:r>
              <a:rPr lang="fr" sz="1400" dirty="0">
                <a:solidFill>
                  <a:srgbClr val="FF5600"/>
                </a:solidFill>
                <a:latin typeface="Consolas"/>
                <a:ea typeface="Consolas"/>
                <a:cs typeface="Consolas"/>
                <a:sym typeface="Consolas"/>
              </a:rPr>
              <a:t>=</a:t>
            </a:r>
            <a:r>
              <a:rPr lang="fr" sz="1400" dirty="0">
                <a:solidFill>
                  <a:srgbClr val="00A33F"/>
                </a:solidFill>
                <a:latin typeface="Consolas"/>
                <a:ea typeface="Consolas"/>
                <a:cs typeface="Consolas"/>
                <a:sym typeface="Consolas"/>
              </a:rPr>
              <a:t>"</a:t>
            </a:r>
            <a:r>
              <a:rPr lang="fr" sz="1400" dirty="0" err="1">
                <a:solidFill>
                  <a:srgbClr val="00A33F"/>
                </a:solidFill>
                <a:latin typeface="Consolas"/>
                <a:ea typeface="Consolas"/>
                <a:cs typeface="Consolas"/>
                <a:sym typeface="Consolas"/>
              </a:rPr>
              <a:t>app</a:t>
            </a:r>
            <a:r>
              <a:rPr lang="fr" sz="1400" dirty="0">
                <a:solidFill>
                  <a:srgbClr val="00A33F"/>
                </a:solidFill>
                <a:latin typeface="Consolas"/>
                <a:ea typeface="Consolas"/>
                <a:cs typeface="Consolas"/>
                <a:sym typeface="Consolas"/>
              </a:rPr>
              <a:t>"</a:t>
            </a:r>
            <a:r>
              <a:rPr lang="fr" sz="1400" dirty="0">
                <a:solidFill>
                  <a:srgbClr val="FF5600"/>
                </a:solidFill>
                <a:latin typeface="Consolas"/>
                <a:ea typeface="Consolas"/>
                <a:cs typeface="Consolas"/>
                <a:sym typeface="Consolas"/>
              </a:rPr>
              <a:t>&gt;</a:t>
            </a:r>
            <a:r>
              <a:rPr lang="fr" sz="1400" dirty="0">
                <a:solidFill>
                  <a:schemeClr val="dk1"/>
                </a:solidFill>
                <a:latin typeface="Consolas"/>
                <a:ea typeface="Consolas"/>
                <a:cs typeface="Consolas"/>
                <a:sym typeface="Consolas"/>
              </a:rPr>
              <a:t>{</a:t>
            </a:r>
            <a:r>
              <a:rPr lang="fr" sz="1400" dirty="0" err="1">
                <a:solidFill>
                  <a:schemeClr val="dk1"/>
                </a:solidFill>
                <a:latin typeface="Consolas"/>
                <a:ea typeface="Consolas"/>
                <a:cs typeface="Consolas"/>
                <a:sym typeface="Consolas"/>
              </a:rPr>
              <a:t>props.children</a:t>
            </a:r>
            <a:r>
              <a:rPr lang="fr" sz="1400" dirty="0">
                <a:solidFill>
                  <a:schemeClr val="dk1"/>
                </a:solidFill>
                <a:latin typeface="Consolas"/>
                <a:ea typeface="Consolas"/>
                <a:cs typeface="Consolas"/>
                <a:sym typeface="Consolas"/>
              </a:rPr>
              <a:t>}</a:t>
            </a:r>
            <a:r>
              <a:rPr lang="fr" sz="1400" dirty="0">
                <a:solidFill>
                  <a:srgbClr val="FF5600"/>
                </a:solidFill>
                <a:latin typeface="Consolas"/>
                <a:ea typeface="Consolas"/>
                <a:cs typeface="Consolas"/>
                <a:sym typeface="Consolas"/>
              </a:rPr>
              <a:t>&lt;</a:t>
            </a:r>
            <a:r>
              <a:rPr lang="fr" sz="1400" dirty="0">
                <a:solidFill>
                  <a:schemeClr val="dk1"/>
                </a:solidFill>
                <a:latin typeface="Consolas"/>
                <a:ea typeface="Consolas"/>
                <a:cs typeface="Consolas"/>
                <a:sym typeface="Consolas"/>
              </a:rPr>
              <a:t>/div</a:t>
            </a:r>
            <a:r>
              <a:rPr lang="fr" sz="1400" dirty="0">
                <a:solidFill>
                  <a:srgbClr val="FF5600"/>
                </a:solidFill>
                <a:latin typeface="Consolas"/>
                <a:ea typeface="Consolas"/>
                <a:cs typeface="Consolas"/>
                <a:sym typeface="Consolas"/>
              </a:rPr>
              <a:t>&gt;</a:t>
            </a:r>
            <a:r>
              <a:rPr lang="fr" sz="1400" dirty="0">
                <a:solidFill>
                  <a:schemeClr val="dk1"/>
                </a:solidFill>
                <a:latin typeface="Consolas"/>
                <a:ea typeface="Consolas"/>
                <a:cs typeface="Consolas"/>
                <a:sym typeface="Consolas"/>
              </a:rPr>
              <a:t>;</a:t>
            </a:r>
            <a:br>
              <a:rPr lang="fr" sz="1400" dirty="0">
                <a:solidFill>
                  <a:schemeClr val="dk1"/>
                </a:solidFill>
                <a:latin typeface="Consolas"/>
                <a:ea typeface="Consolas"/>
                <a:cs typeface="Consolas"/>
                <a:sym typeface="Consolas"/>
              </a:rPr>
            </a:br>
            <a:r>
              <a:rPr lang="fr" sz="1400" dirty="0">
                <a:solidFill>
                  <a:schemeClr val="dk1"/>
                </a:solidFill>
                <a:latin typeface="Consolas"/>
                <a:ea typeface="Consolas"/>
                <a:cs typeface="Consolas"/>
                <a:sym typeface="Consolas"/>
              </a:rPr>
              <a:t>}</a:t>
            </a:r>
            <a:br>
              <a:rPr lang="fr" sz="1400" dirty="0">
                <a:solidFill>
                  <a:schemeClr val="dk1"/>
                </a:solidFill>
                <a:latin typeface="Consolas"/>
                <a:ea typeface="Consolas"/>
                <a:cs typeface="Consolas"/>
                <a:sym typeface="Consolas"/>
              </a:rPr>
            </a:br>
            <a:endParaRPr lang="fr" sz="1400" dirty="0">
              <a:solidFill>
                <a:schemeClr val="dk1"/>
              </a:solidFill>
              <a:latin typeface="Consolas"/>
              <a:ea typeface="Consolas"/>
              <a:cs typeface="Consolas"/>
              <a:sym typeface="Consolas"/>
            </a:endParaRPr>
          </a:p>
        </p:txBody>
      </p:sp>
      <p:sp>
        <p:nvSpPr>
          <p:cNvPr id="143" name="Shape 143"/>
          <p:cNvSpPr txBox="1"/>
          <p:nvPr/>
        </p:nvSpPr>
        <p:spPr>
          <a:xfrm>
            <a:off x="415600" y="1697852"/>
            <a:ext cx="7840800" cy="1233600"/>
          </a:xfrm>
          <a:prstGeom prst="rect">
            <a:avLst/>
          </a:prstGeom>
          <a:noFill/>
          <a:ln>
            <a:noFill/>
          </a:ln>
        </p:spPr>
        <p:txBody>
          <a:bodyPr lIns="121900" tIns="121900" rIns="121900" bIns="121900" anchor="ctr" anchorCtr="0">
            <a:noAutofit/>
          </a:bodyPr>
          <a:lstStyle/>
          <a:p>
            <a:r>
              <a:rPr lang="fr" sz="1400" dirty="0" err="1">
                <a:solidFill>
                  <a:srgbClr val="FF5600"/>
                </a:solidFill>
                <a:latin typeface="Consolas"/>
                <a:ea typeface="Consolas"/>
                <a:cs typeface="Consolas"/>
                <a:sym typeface="Consolas"/>
              </a:rPr>
              <a:t>function</a:t>
            </a:r>
            <a:r>
              <a:rPr lang="fr" sz="1400" dirty="0">
                <a:solidFill>
                  <a:schemeClr val="dk1"/>
                </a:solidFill>
                <a:latin typeface="Consolas"/>
                <a:ea typeface="Consolas"/>
                <a:cs typeface="Consolas"/>
                <a:sym typeface="Consolas"/>
              </a:rPr>
              <a:t> </a:t>
            </a:r>
            <a:r>
              <a:rPr lang="fr" sz="1400" dirty="0" err="1">
                <a:solidFill>
                  <a:srgbClr val="21439C"/>
                </a:solidFill>
                <a:latin typeface="Consolas"/>
                <a:ea typeface="Consolas"/>
                <a:cs typeface="Consolas"/>
                <a:sym typeface="Consolas"/>
              </a:rPr>
              <a:t>MenuItem</a:t>
            </a:r>
            <a:r>
              <a:rPr lang="fr" sz="1400" dirty="0">
                <a:solidFill>
                  <a:schemeClr val="dk1"/>
                </a:solidFill>
                <a:latin typeface="Consolas"/>
                <a:ea typeface="Consolas"/>
                <a:cs typeface="Consolas"/>
                <a:sym typeface="Consolas"/>
              </a:rPr>
              <a:t>(</a:t>
            </a:r>
            <a:r>
              <a:rPr lang="fr" sz="1400" dirty="0" err="1">
                <a:solidFill>
                  <a:schemeClr val="dk1"/>
                </a:solidFill>
                <a:latin typeface="Consolas"/>
                <a:ea typeface="Consolas"/>
                <a:cs typeface="Consolas"/>
                <a:sym typeface="Consolas"/>
              </a:rPr>
              <a:t>props</a:t>
            </a:r>
            <a:r>
              <a:rPr lang="fr" sz="1400" dirty="0">
                <a:solidFill>
                  <a:schemeClr val="dk1"/>
                </a:solidFill>
                <a:latin typeface="Consolas"/>
                <a:ea typeface="Consolas"/>
                <a:cs typeface="Consolas"/>
                <a:sym typeface="Consolas"/>
              </a:rPr>
              <a:t>) {</a:t>
            </a:r>
            <a:br>
              <a:rPr lang="fr" sz="1400" dirty="0">
                <a:solidFill>
                  <a:schemeClr val="dk1"/>
                </a:solidFill>
                <a:latin typeface="Consolas"/>
                <a:ea typeface="Consolas"/>
                <a:cs typeface="Consolas"/>
                <a:sym typeface="Consolas"/>
              </a:rPr>
            </a:br>
            <a:r>
              <a:rPr lang="fr" sz="1400" dirty="0">
                <a:solidFill>
                  <a:schemeClr val="dk1"/>
                </a:solidFill>
                <a:latin typeface="Consolas"/>
                <a:ea typeface="Consolas"/>
                <a:cs typeface="Consolas"/>
                <a:sym typeface="Consolas"/>
              </a:rPr>
              <a:t>  </a:t>
            </a:r>
            <a:r>
              <a:rPr lang="fr" sz="1400" dirty="0">
                <a:solidFill>
                  <a:srgbClr val="FF5600"/>
                </a:solidFill>
                <a:latin typeface="Consolas"/>
                <a:ea typeface="Consolas"/>
                <a:cs typeface="Consolas"/>
                <a:sym typeface="Consolas"/>
              </a:rPr>
              <a:t>return</a:t>
            </a:r>
            <a:r>
              <a:rPr lang="fr" sz="1400" dirty="0">
                <a:solidFill>
                  <a:schemeClr val="dk1"/>
                </a:solidFill>
                <a:latin typeface="Consolas"/>
                <a:ea typeface="Consolas"/>
                <a:cs typeface="Consolas"/>
                <a:sym typeface="Consolas"/>
              </a:rPr>
              <a:t> </a:t>
            </a:r>
            <a:r>
              <a:rPr lang="fr" sz="1400" dirty="0">
                <a:solidFill>
                  <a:srgbClr val="FF5600"/>
                </a:solidFill>
                <a:latin typeface="Consolas"/>
                <a:ea typeface="Consolas"/>
                <a:cs typeface="Consolas"/>
                <a:sym typeface="Consolas"/>
              </a:rPr>
              <a:t>&lt;</a:t>
            </a:r>
            <a:r>
              <a:rPr lang="fr" sz="1400" dirty="0">
                <a:solidFill>
                  <a:schemeClr val="dk1"/>
                </a:solidFill>
                <a:latin typeface="Consolas"/>
                <a:ea typeface="Consolas"/>
                <a:cs typeface="Consolas"/>
                <a:sym typeface="Consolas"/>
              </a:rPr>
              <a:t>li</a:t>
            </a:r>
            <a:r>
              <a:rPr lang="fr" sz="1400" dirty="0">
                <a:solidFill>
                  <a:srgbClr val="FF5600"/>
                </a:solidFill>
                <a:latin typeface="Consolas"/>
                <a:ea typeface="Consolas"/>
                <a:cs typeface="Consolas"/>
                <a:sym typeface="Consolas"/>
              </a:rPr>
              <a:t>&gt;&lt;</a:t>
            </a:r>
            <a:r>
              <a:rPr lang="fr" sz="1400" dirty="0">
                <a:solidFill>
                  <a:schemeClr val="dk1"/>
                </a:solidFill>
                <a:latin typeface="Consolas"/>
                <a:ea typeface="Consolas"/>
                <a:cs typeface="Consolas"/>
                <a:sym typeface="Consolas"/>
              </a:rPr>
              <a:t>a </a:t>
            </a:r>
            <a:r>
              <a:rPr lang="fr" sz="1400" dirty="0" err="1">
                <a:solidFill>
                  <a:schemeClr val="dk1"/>
                </a:solidFill>
                <a:latin typeface="Consolas"/>
                <a:ea typeface="Consolas"/>
                <a:cs typeface="Consolas"/>
                <a:sym typeface="Consolas"/>
              </a:rPr>
              <a:t>href</a:t>
            </a:r>
            <a:r>
              <a:rPr lang="fr" sz="1400" dirty="0">
                <a:solidFill>
                  <a:srgbClr val="FF5600"/>
                </a:solidFill>
                <a:latin typeface="Consolas"/>
                <a:ea typeface="Consolas"/>
                <a:cs typeface="Consolas"/>
                <a:sym typeface="Consolas"/>
              </a:rPr>
              <a:t>=</a:t>
            </a:r>
            <a:r>
              <a:rPr lang="fr" sz="1400" dirty="0">
                <a:solidFill>
                  <a:schemeClr val="dk1"/>
                </a:solidFill>
                <a:latin typeface="Consolas"/>
                <a:ea typeface="Consolas"/>
                <a:cs typeface="Consolas"/>
                <a:sym typeface="Consolas"/>
              </a:rPr>
              <a:t>{</a:t>
            </a:r>
            <a:r>
              <a:rPr lang="fr" sz="1400" dirty="0" err="1">
                <a:solidFill>
                  <a:schemeClr val="dk1"/>
                </a:solidFill>
                <a:latin typeface="Consolas"/>
                <a:ea typeface="Consolas"/>
                <a:cs typeface="Consolas"/>
                <a:sym typeface="Consolas"/>
              </a:rPr>
              <a:t>props.</a:t>
            </a:r>
            <a:r>
              <a:rPr lang="fr" sz="1400" dirty="0" err="1">
                <a:solidFill>
                  <a:srgbClr val="A535AE"/>
                </a:solidFill>
                <a:latin typeface="Consolas"/>
                <a:ea typeface="Consolas"/>
                <a:cs typeface="Consolas"/>
                <a:sym typeface="Consolas"/>
              </a:rPr>
              <a:t>link</a:t>
            </a:r>
            <a:r>
              <a:rPr lang="fr" sz="1400" dirty="0">
                <a:solidFill>
                  <a:schemeClr val="dk1"/>
                </a:solidFill>
                <a:latin typeface="Consolas"/>
                <a:ea typeface="Consolas"/>
                <a:cs typeface="Consolas"/>
                <a:sym typeface="Consolas"/>
              </a:rPr>
              <a:t>}</a:t>
            </a:r>
            <a:r>
              <a:rPr lang="fr" sz="1400" dirty="0">
                <a:solidFill>
                  <a:srgbClr val="FF5600"/>
                </a:solidFill>
                <a:latin typeface="Consolas"/>
                <a:ea typeface="Consolas"/>
                <a:cs typeface="Consolas"/>
                <a:sym typeface="Consolas"/>
              </a:rPr>
              <a:t>&gt;</a:t>
            </a:r>
            <a:r>
              <a:rPr lang="fr" sz="1400" dirty="0">
                <a:solidFill>
                  <a:schemeClr val="dk1"/>
                </a:solidFill>
                <a:latin typeface="Consolas"/>
                <a:ea typeface="Consolas"/>
                <a:cs typeface="Consolas"/>
                <a:sym typeface="Consolas"/>
              </a:rPr>
              <a:t>{</a:t>
            </a:r>
            <a:r>
              <a:rPr lang="fr" sz="1400" dirty="0" err="1">
                <a:solidFill>
                  <a:schemeClr val="dk1"/>
                </a:solidFill>
                <a:latin typeface="Consolas"/>
                <a:ea typeface="Consolas"/>
                <a:cs typeface="Consolas"/>
                <a:sym typeface="Consolas"/>
              </a:rPr>
              <a:t>props.</a:t>
            </a:r>
            <a:r>
              <a:rPr lang="fr" sz="1400" dirty="0" err="1">
                <a:solidFill>
                  <a:srgbClr val="A535AE"/>
                </a:solidFill>
                <a:latin typeface="Consolas"/>
                <a:ea typeface="Consolas"/>
                <a:cs typeface="Consolas"/>
                <a:sym typeface="Consolas"/>
              </a:rPr>
              <a:t>text</a:t>
            </a:r>
            <a:r>
              <a:rPr lang="fr" sz="1400" dirty="0" err="1">
                <a:solidFill>
                  <a:schemeClr val="dk1"/>
                </a:solidFill>
                <a:latin typeface="Consolas"/>
                <a:ea typeface="Consolas"/>
                <a:cs typeface="Consolas"/>
                <a:sym typeface="Consolas"/>
              </a:rPr>
              <a:t>.</a:t>
            </a:r>
            <a:r>
              <a:rPr lang="fr" sz="1400" dirty="0" err="1">
                <a:solidFill>
                  <a:srgbClr val="A535AE"/>
                </a:solidFill>
                <a:latin typeface="Consolas"/>
                <a:ea typeface="Consolas"/>
                <a:cs typeface="Consolas"/>
                <a:sym typeface="Consolas"/>
              </a:rPr>
              <a:t>toUpperCase</a:t>
            </a:r>
            <a:r>
              <a:rPr lang="fr" sz="1400" dirty="0">
                <a:solidFill>
                  <a:schemeClr val="dk1"/>
                </a:solidFill>
                <a:latin typeface="Consolas"/>
                <a:ea typeface="Consolas"/>
                <a:cs typeface="Consolas"/>
                <a:sym typeface="Consolas"/>
              </a:rPr>
              <a:t>()}</a:t>
            </a:r>
            <a:r>
              <a:rPr lang="fr" sz="1400" dirty="0">
                <a:solidFill>
                  <a:srgbClr val="FF5600"/>
                </a:solidFill>
                <a:latin typeface="Consolas"/>
                <a:ea typeface="Consolas"/>
                <a:cs typeface="Consolas"/>
                <a:sym typeface="Consolas"/>
              </a:rPr>
              <a:t>&lt;</a:t>
            </a:r>
            <a:r>
              <a:rPr lang="fr" sz="1400" dirty="0">
                <a:solidFill>
                  <a:schemeClr val="dk1"/>
                </a:solidFill>
                <a:latin typeface="Consolas"/>
                <a:ea typeface="Consolas"/>
                <a:cs typeface="Consolas"/>
                <a:sym typeface="Consolas"/>
              </a:rPr>
              <a:t>/a</a:t>
            </a:r>
            <a:r>
              <a:rPr lang="fr" sz="1400" dirty="0">
                <a:solidFill>
                  <a:srgbClr val="FF5600"/>
                </a:solidFill>
                <a:latin typeface="Consolas"/>
                <a:ea typeface="Consolas"/>
                <a:cs typeface="Consolas"/>
                <a:sym typeface="Consolas"/>
              </a:rPr>
              <a:t>&gt;&lt;</a:t>
            </a:r>
            <a:r>
              <a:rPr lang="fr" sz="1400" dirty="0">
                <a:solidFill>
                  <a:schemeClr val="dk1"/>
                </a:solidFill>
                <a:latin typeface="Consolas"/>
                <a:ea typeface="Consolas"/>
                <a:cs typeface="Consolas"/>
                <a:sym typeface="Consolas"/>
              </a:rPr>
              <a:t>/li</a:t>
            </a:r>
            <a:r>
              <a:rPr lang="fr" sz="1400" dirty="0">
                <a:solidFill>
                  <a:srgbClr val="FF5600"/>
                </a:solidFill>
                <a:latin typeface="Consolas"/>
                <a:ea typeface="Consolas"/>
                <a:cs typeface="Consolas"/>
                <a:sym typeface="Consolas"/>
              </a:rPr>
              <a:t>&gt;</a:t>
            </a:r>
            <a:r>
              <a:rPr lang="fr" sz="1400" dirty="0">
                <a:solidFill>
                  <a:schemeClr val="dk1"/>
                </a:solidFill>
                <a:latin typeface="Consolas"/>
                <a:ea typeface="Consolas"/>
                <a:cs typeface="Consolas"/>
                <a:sym typeface="Consolas"/>
              </a:rPr>
              <a:t>;</a:t>
            </a:r>
            <a:br>
              <a:rPr lang="fr" sz="1400" dirty="0">
                <a:solidFill>
                  <a:schemeClr val="dk1"/>
                </a:solidFill>
                <a:latin typeface="Consolas"/>
                <a:ea typeface="Consolas"/>
                <a:cs typeface="Consolas"/>
                <a:sym typeface="Consolas"/>
              </a:rPr>
            </a:br>
            <a:r>
              <a:rPr lang="fr" sz="1400" dirty="0">
                <a:solidFill>
                  <a:schemeClr val="dk1"/>
                </a:solidFill>
                <a:latin typeface="Consolas"/>
                <a:ea typeface="Consolas"/>
                <a:cs typeface="Consolas"/>
                <a:sym typeface="Consolas"/>
              </a:rPr>
              <a:t>}</a:t>
            </a:r>
          </a:p>
        </p:txBody>
      </p:sp>
      <p:sp>
        <p:nvSpPr>
          <p:cNvPr id="144" name="Shape 144"/>
          <p:cNvSpPr txBox="1"/>
          <p:nvPr/>
        </p:nvSpPr>
        <p:spPr>
          <a:xfrm>
            <a:off x="415600" y="2695819"/>
            <a:ext cx="8237200" cy="2065200"/>
          </a:xfrm>
          <a:prstGeom prst="rect">
            <a:avLst/>
          </a:prstGeom>
          <a:noFill/>
          <a:ln>
            <a:noFill/>
          </a:ln>
        </p:spPr>
        <p:txBody>
          <a:bodyPr lIns="121900" tIns="121900" rIns="121900" bIns="121900" anchor="ctr" anchorCtr="0">
            <a:noAutofit/>
          </a:bodyPr>
          <a:lstStyle/>
          <a:p>
            <a:r>
              <a:rPr lang="fr" sz="1400" dirty="0" err="1">
                <a:solidFill>
                  <a:srgbClr val="FF5600"/>
                </a:solidFill>
                <a:latin typeface="Consolas"/>
                <a:ea typeface="Consolas"/>
                <a:cs typeface="Consolas"/>
                <a:sym typeface="Consolas"/>
              </a:rPr>
              <a:t>function</a:t>
            </a:r>
            <a:r>
              <a:rPr lang="fr" sz="1400" dirty="0">
                <a:solidFill>
                  <a:schemeClr val="dk1"/>
                </a:solidFill>
                <a:latin typeface="Consolas"/>
                <a:ea typeface="Consolas"/>
                <a:cs typeface="Consolas"/>
                <a:sym typeface="Consolas"/>
              </a:rPr>
              <a:t> </a:t>
            </a:r>
            <a:r>
              <a:rPr lang="fr" sz="1400" dirty="0" err="1">
                <a:solidFill>
                  <a:srgbClr val="21439C"/>
                </a:solidFill>
                <a:latin typeface="Consolas"/>
                <a:ea typeface="Consolas"/>
                <a:cs typeface="Consolas"/>
                <a:sym typeface="Consolas"/>
              </a:rPr>
              <a:t>Sidebar</a:t>
            </a:r>
            <a:r>
              <a:rPr lang="fr" sz="1400" dirty="0">
                <a:solidFill>
                  <a:schemeClr val="dk1"/>
                </a:solidFill>
                <a:latin typeface="Consolas"/>
                <a:ea typeface="Consolas"/>
                <a:cs typeface="Consolas"/>
                <a:sym typeface="Consolas"/>
              </a:rPr>
              <a:t>() {</a:t>
            </a:r>
            <a:br>
              <a:rPr lang="fr" sz="1400" dirty="0">
                <a:solidFill>
                  <a:schemeClr val="dk1"/>
                </a:solidFill>
                <a:latin typeface="Consolas"/>
                <a:ea typeface="Consolas"/>
                <a:cs typeface="Consolas"/>
                <a:sym typeface="Consolas"/>
              </a:rPr>
            </a:br>
            <a:r>
              <a:rPr lang="fr" sz="1400" dirty="0">
                <a:solidFill>
                  <a:schemeClr val="dk1"/>
                </a:solidFill>
                <a:latin typeface="Consolas"/>
                <a:ea typeface="Consolas"/>
                <a:cs typeface="Consolas"/>
                <a:sym typeface="Consolas"/>
              </a:rPr>
              <a:t>  </a:t>
            </a:r>
            <a:r>
              <a:rPr lang="fr" sz="1400" dirty="0">
                <a:solidFill>
                  <a:srgbClr val="FF5600"/>
                </a:solidFill>
                <a:latin typeface="Consolas"/>
                <a:ea typeface="Consolas"/>
                <a:cs typeface="Consolas"/>
                <a:sym typeface="Consolas"/>
              </a:rPr>
              <a:t>return</a:t>
            </a:r>
            <a:r>
              <a:rPr lang="fr" sz="1400" dirty="0">
                <a:solidFill>
                  <a:schemeClr val="dk1"/>
                </a:solidFill>
                <a:latin typeface="Consolas"/>
                <a:ea typeface="Consolas"/>
                <a:cs typeface="Consolas"/>
                <a:sym typeface="Consolas"/>
              </a:rPr>
              <a:t> (</a:t>
            </a:r>
            <a:br>
              <a:rPr lang="fr" sz="1400" dirty="0">
                <a:solidFill>
                  <a:schemeClr val="dk1"/>
                </a:solidFill>
                <a:latin typeface="Consolas"/>
                <a:ea typeface="Consolas"/>
                <a:cs typeface="Consolas"/>
                <a:sym typeface="Consolas"/>
              </a:rPr>
            </a:br>
            <a:r>
              <a:rPr lang="fr" sz="1400" dirty="0">
                <a:solidFill>
                  <a:schemeClr val="dk1"/>
                </a:solidFill>
                <a:latin typeface="Consolas"/>
                <a:ea typeface="Consolas"/>
                <a:cs typeface="Consolas"/>
                <a:sym typeface="Consolas"/>
              </a:rPr>
              <a:t>    </a:t>
            </a:r>
            <a:r>
              <a:rPr lang="fr" sz="1400" dirty="0">
                <a:solidFill>
                  <a:srgbClr val="FF5600"/>
                </a:solidFill>
                <a:latin typeface="Consolas"/>
                <a:ea typeface="Consolas"/>
                <a:cs typeface="Consolas"/>
                <a:sym typeface="Consolas"/>
              </a:rPr>
              <a:t>&lt;</a:t>
            </a:r>
            <a:r>
              <a:rPr lang="fr" sz="1400" dirty="0" err="1">
                <a:solidFill>
                  <a:schemeClr val="dk1"/>
                </a:solidFill>
                <a:latin typeface="Consolas"/>
                <a:ea typeface="Consolas"/>
                <a:cs typeface="Consolas"/>
                <a:sym typeface="Consolas"/>
              </a:rPr>
              <a:t>ul</a:t>
            </a:r>
            <a:r>
              <a:rPr lang="fr" sz="1400" dirty="0">
                <a:solidFill>
                  <a:schemeClr val="dk1"/>
                </a:solidFill>
                <a:latin typeface="Consolas"/>
                <a:ea typeface="Consolas"/>
                <a:cs typeface="Consolas"/>
                <a:sym typeface="Consolas"/>
              </a:rPr>
              <a:t> </a:t>
            </a:r>
            <a:r>
              <a:rPr lang="fr" sz="1400" dirty="0" err="1">
                <a:solidFill>
                  <a:schemeClr val="dk1"/>
                </a:solidFill>
                <a:latin typeface="Consolas"/>
                <a:ea typeface="Consolas"/>
                <a:cs typeface="Consolas"/>
                <a:sym typeface="Consolas"/>
              </a:rPr>
              <a:t>className</a:t>
            </a:r>
            <a:r>
              <a:rPr lang="fr" sz="1400" dirty="0">
                <a:solidFill>
                  <a:srgbClr val="FF5600"/>
                </a:solidFill>
                <a:latin typeface="Consolas"/>
                <a:ea typeface="Consolas"/>
                <a:cs typeface="Consolas"/>
                <a:sym typeface="Consolas"/>
              </a:rPr>
              <a:t>=</a:t>
            </a:r>
            <a:r>
              <a:rPr lang="fr" sz="1400" dirty="0">
                <a:solidFill>
                  <a:srgbClr val="00A33F"/>
                </a:solidFill>
                <a:latin typeface="Consolas"/>
                <a:ea typeface="Consolas"/>
                <a:cs typeface="Consolas"/>
                <a:sym typeface="Consolas"/>
              </a:rPr>
              <a:t>"</a:t>
            </a:r>
            <a:r>
              <a:rPr lang="fr" sz="1400" dirty="0" err="1">
                <a:solidFill>
                  <a:srgbClr val="00A33F"/>
                </a:solidFill>
                <a:latin typeface="Consolas"/>
                <a:ea typeface="Consolas"/>
                <a:cs typeface="Consolas"/>
                <a:sym typeface="Consolas"/>
              </a:rPr>
              <a:t>sidebar</a:t>
            </a:r>
            <a:r>
              <a:rPr lang="fr" sz="1400" dirty="0">
                <a:solidFill>
                  <a:srgbClr val="00A33F"/>
                </a:solidFill>
                <a:latin typeface="Consolas"/>
                <a:ea typeface="Consolas"/>
                <a:cs typeface="Consolas"/>
                <a:sym typeface="Consolas"/>
              </a:rPr>
              <a:t>"</a:t>
            </a:r>
            <a:r>
              <a:rPr lang="fr" sz="1400" dirty="0">
                <a:solidFill>
                  <a:srgbClr val="FF5600"/>
                </a:solidFill>
                <a:latin typeface="Consolas"/>
                <a:ea typeface="Consolas"/>
                <a:cs typeface="Consolas"/>
                <a:sym typeface="Consolas"/>
              </a:rPr>
              <a:t>&gt;</a:t>
            </a:r>
            <a:r>
              <a:rPr lang="fr" sz="1400" dirty="0">
                <a:solidFill>
                  <a:schemeClr val="dk1"/>
                </a:solidFill>
                <a:latin typeface="Consolas"/>
                <a:ea typeface="Consolas"/>
                <a:cs typeface="Consolas"/>
                <a:sym typeface="Consolas"/>
              </a:rPr>
              <a:t/>
            </a:r>
            <a:br>
              <a:rPr lang="fr" sz="1400" dirty="0">
                <a:solidFill>
                  <a:schemeClr val="dk1"/>
                </a:solidFill>
                <a:latin typeface="Consolas"/>
                <a:ea typeface="Consolas"/>
                <a:cs typeface="Consolas"/>
                <a:sym typeface="Consolas"/>
              </a:rPr>
            </a:br>
            <a:r>
              <a:rPr lang="fr" sz="1400" dirty="0">
                <a:solidFill>
                  <a:schemeClr val="dk1"/>
                </a:solidFill>
                <a:latin typeface="Consolas"/>
                <a:ea typeface="Consolas"/>
                <a:cs typeface="Consolas"/>
                <a:sym typeface="Consolas"/>
              </a:rPr>
              <a:t>      </a:t>
            </a:r>
            <a:r>
              <a:rPr lang="fr" sz="1400" dirty="0">
                <a:solidFill>
                  <a:srgbClr val="FF5600"/>
                </a:solidFill>
                <a:latin typeface="Consolas"/>
                <a:ea typeface="Consolas"/>
                <a:cs typeface="Consolas"/>
                <a:sym typeface="Consolas"/>
              </a:rPr>
              <a:t>&lt;</a:t>
            </a:r>
            <a:r>
              <a:rPr lang="fr" sz="1400" dirty="0" err="1">
                <a:solidFill>
                  <a:schemeClr val="dk1"/>
                </a:solidFill>
                <a:latin typeface="Consolas"/>
                <a:ea typeface="Consolas"/>
                <a:cs typeface="Consolas"/>
                <a:sym typeface="Consolas"/>
              </a:rPr>
              <a:t>MenuItem</a:t>
            </a:r>
            <a:r>
              <a:rPr lang="fr" sz="1400" dirty="0">
                <a:solidFill>
                  <a:schemeClr val="dk1"/>
                </a:solidFill>
                <a:latin typeface="Consolas"/>
                <a:ea typeface="Consolas"/>
                <a:cs typeface="Consolas"/>
                <a:sym typeface="Consolas"/>
              </a:rPr>
              <a:t> </a:t>
            </a:r>
            <a:r>
              <a:rPr lang="fr" sz="1400" dirty="0" err="1">
                <a:solidFill>
                  <a:schemeClr val="dk1"/>
                </a:solidFill>
                <a:latin typeface="Consolas"/>
                <a:ea typeface="Consolas"/>
                <a:cs typeface="Consolas"/>
                <a:sym typeface="Consolas"/>
              </a:rPr>
              <a:t>link</a:t>
            </a:r>
            <a:r>
              <a:rPr lang="fr" sz="1400" dirty="0">
                <a:solidFill>
                  <a:srgbClr val="FF5600"/>
                </a:solidFill>
                <a:latin typeface="Consolas"/>
                <a:ea typeface="Consolas"/>
                <a:cs typeface="Consolas"/>
                <a:sym typeface="Consolas"/>
              </a:rPr>
              <a:t>=</a:t>
            </a:r>
            <a:r>
              <a:rPr lang="fr" sz="1400" dirty="0">
                <a:solidFill>
                  <a:srgbClr val="00A33F"/>
                </a:solidFill>
                <a:latin typeface="Consolas"/>
                <a:ea typeface="Consolas"/>
                <a:cs typeface="Consolas"/>
                <a:sym typeface="Consolas"/>
              </a:rPr>
              <a:t>"/"</a:t>
            </a:r>
            <a:r>
              <a:rPr lang="fr" sz="1400" dirty="0">
                <a:solidFill>
                  <a:schemeClr val="dk1"/>
                </a:solidFill>
                <a:latin typeface="Consolas"/>
                <a:ea typeface="Consolas"/>
                <a:cs typeface="Consolas"/>
                <a:sym typeface="Consolas"/>
              </a:rPr>
              <a:t> </a:t>
            </a:r>
            <a:r>
              <a:rPr lang="fr" sz="1400" dirty="0" err="1">
                <a:solidFill>
                  <a:schemeClr val="dk1"/>
                </a:solidFill>
                <a:latin typeface="Consolas"/>
                <a:ea typeface="Consolas"/>
                <a:cs typeface="Consolas"/>
                <a:sym typeface="Consolas"/>
              </a:rPr>
              <a:t>text</a:t>
            </a:r>
            <a:r>
              <a:rPr lang="fr" sz="1400" dirty="0">
                <a:solidFill>
                  <a:srgbClr val="FF5600"/>
                </a:solidFill>
                <a:latin typeface="Consolas"/>
                <a:ea typeface="Consolas"/>
                <a:cs typeface="Consolas"/>
                <a:sym typeface="Consolas"/>
              </a:rPr>
              <a:t>=</a:t>
            </a:r>
            <a:r>
              <a:rPr lang="fr" sz="1400" dirty="0">
                <a:solidFill>
                  <a:srgbClr val="00A33F"/>
                </a:solidFill>
                <a:latin typeface="Consolas"/>
                <a:ea typeface="Consolas"/>
                <a:cs typeface="Consolas"/>
                <a:sym typeface="Consolas"/>
              </a:rPr>
              <a:t>"Accueil"</a:t>
            </a:r>
            <a:r>
              <a:rPr lang="fr" sz="1400" dirty="0">
                <a:solidFill>
                  <a:schemeClr val="dk1"/>
                </a:solidFill>
                <a:latin typeface="Consolas"/>
                <a:ea typeface="Consolas"/>
                <a:cs typeface="Consolas"/>
                <a:sym typeface="Consolas"/>
              </a:rPr>
              <a:t> /</a:t>
            </a:r>
            <a:r>
              <a:rPr lang="fr" sz="1400" dirty="0">
                <a:solidFill>
                  <a:srgbClr val="FF5600"/>
                </a:solidFill>
                <a:latin typeface="Consolas"/>
                <a:ea typeface="Consolas"/>
                <a:cs typeface="Consolas"/>
                <a:sym typeface="Consolas"/>
              </a:rPr>
              <a:t>&gt;</a:t>
            </a:r>
            <a:r>
              <a:rPr lang="fr" sz="1400" dirty="0">
                <a:solidFill>
                  <a:schemeClr val="dk1"/>
                </a:solidFill>
                <a:latin typeface="Consolas"/>
                <a:ea typeface="Consolas"/>
                <a:cs typeface="Consolas"/>
                <a:sym typeface="Consolas"/>
              </a:rPr>
              <a:t/>
            </a:r>
            <a:br>
              <a:rPr lang="fr" sz="1400" dirty="0">
                <a:solidFill>
                  <a:schemeClr val="dk1"/>
                </a:solidFill>
                <a:latin typeface="Consolas"/>
                <a:ea typeface="Consolas"/>
                <a:cs typeface="Consolas"/>
                <a:sym typeface="Consolas"/>
              </a:rPr>
            </a:br>
            <a:r>
              <a:rPr lang="fr" sz="1400" dirty="0">
                <a:solidFill>
                  <a:schemeClr val="dk1"/>
                </a:solidFill>
                <a:latin typeface="Consolas"/>
                <a:ea typeface="Consolas"/>
                <a:cs typeface="Consolas"/>
                <a:sym typeface="Consolas"/>
              </a:rPr>
              <a:t>      </a:t>
            </a:r>
            <a:r>
              <a:rPr lang="fr" sz="1400" dirty="0">
                <a:solidFill>
                  <a:srgbClr val="FF5600"/>
                </a:solidFill>
                <a:latin typeface="Consolas"/>
                <a:ea typeface="Consolas"/>
                <a:cs typeface="Consolas"/>
                <a:sym typeface="Consolas"/>
              </a:rPr>
              <a:t>&lt;</a:t>
            </a:r>
            <a:r>
              <a:rPr lang="fr" sz="1400" dirty="0" err="1">
                <a:solidFill>
                  <a:schemeClr val="dk1"/>
                </a:solidFill>
                <a:latin typeface="Consolas"/>
                <a:ea typeface="Consolas"/>
                <a:cs typeface="Consolas"/>
                <a:sym typeface="Consolas"/>
              </a:rPr>
              <a:t>MenuItem</a:t>
            </a:r>
            <a:r>
              <a:rPr lang="fr" sz="1400" dirty="0">
                <a:solidFill>
                  <a:schemeClr val="dk1"/>
                </a:solidFill>
                <a:latin typeface="Consolas"/>
                <a:ea typeface="Consolas"/>
                <a:cs typeface="Consolas"/>
                <a:sym typeface="Consolas"/>
              </a:rPr>
              <a:t> </a:t>
            </a:r>
            <a:r>
              <a:rPr lang="fr" sz="1400" dirty="0" err="1">
                <a:solidFill>
                  <a:schemeClr val="dk1"/>
                </a:solidFill>
                <a:latin typeface="Consolas"/>
                <a:ea typeface="Consolas"/>
                <a:cs typeface="Consolas"/>
                <a:sym typeface="Consolas"/>
              </a:rPr>
              <a:t>link</a:t>
            </a:r>
            <a:r>
              <a:rPr lang="fr" sz="1400" dirty="0">
                <a:solidFill>
                  <a:srgbClr val="FF5600"/>
                </a:solidFill>
                <a:latin typeface="Consolas"/>
                <a:ea typeface="Consolas"/>
                <a:cs typeface="Consolas"/>
                <a:sym typeface="Consolas"/>
              </a:rPr>
              <a:t>=</a:t>
            </a:r>
            <a:r>
              <a:rPr lang="fr" sz="1400" dirty="0">
                <a:solidFill>
                  <a:srgbClr val="00A33F"/>
                </a:solidFill>
                <a:latin typeface="Consolas"/>
                <a:ea typeface="Consolas"/>
                <a:cs typeface="Consolas"/>
                <a:sym typeface="Consolas"/>
              </a:rPr>
              <a:t>"/about"</a:t>
            </a:r>
            <a:r>
              <a:rPr lang="fr" sz="1400" dirty="0">
                <a:solidFill>
                  <a:schemeClr val="dk1"/>
                </a:solidFill>
                <a:latin typeface="Consolas"/>
                <a:ea typeface="Consolas"/>
                <a:cs typeface="Consolas"/>
                <a:sym typeface="Consolas"/>
              </a:rPr>
              <a:t> </a:t>
            </a:r>
            <a:r>
              <a:rPr lang="fr" sz="1400" dirty="0" err="1">
                <a:solidFill>
                  <a:schemeClr val="dk1"/>
                </a:solidFill>
                <a:latin typeface="Consolas"/>
                <a:ea typeface="Consolas"/>
                <a:cs typeface="Consolas"/>
                <a:sym typeface="Consolas"/>
              </a:rPr>
              <a:t>text</a:t>
            </a:r>
            <a:r>
              <a:rPr lang="fr" sz="1400" dirty="0">
                <a:solidFill>
                  <a:srgbClr val="FF5600"/>
                </a:solidFill>
                <a:latin typeface="Consolas"/>
                <a:ea typeface="Consolas"/>
                <a:cs typeface="Consolas"/>
                <a:sym typeface="Consolas"/>
              </a:rPr>
              <a:t>=</a:t>
            </a:r>
            <a:r>
              <a:rPr lang="fr" sz="1400" dirty="0">
                <a:solidFill>
                  <a:srgbClr val="00A33F"/>
                </a:solidFill>
                <a:latin typeface="Consolas"/>
                <a:ea typeface="Consolas"/>
                <a:cs typeface="Consolas"/>
                <a:sym typeface="Consolas"/>
              </a:rPr>
              <a:t>"A propos"</a:t>
            </a:r>
            <a:r>
              <a:rPr lang="fr" sz="1400" dirty="0">
                <a:solidFill>
                  <a:schemeClr val="dk1"/>
                </a:solidFill>
                <a:latin typeface="Consolas"/>
                <a:ea typeface="Consolas"/>
                <a:cs typeface="Consolas"/>
                <a:sym typeface="Consolas"/>
              </a:rPr>
              <a:t> /</a:t>
            </a:r>
            <a:r>
              <a:rPr lang="fr" sz="1400" dirty="0">
                <a:solidFill>
                  <a:srgbClr val="FF5600"/>
                </a:solidFill>
                <a:latin typeface="Consolas"/>
                <a:ea typeface="Consolas"/>
                <a:cs typeface="Consolas"/>
                <a:sym typeface="Consolas"/>
              </a:rPr>
              <a:t>&gt;</a:t>
            </a:r>
            <a:r>
              <a:rPr lang="fr" sz="1400" dirty="0">
                <a:solidFill>
                  <a:schemeClr val="dk1"/>
                </a:solidFill>
                <a:latin typeface="Consolas"/>
                <a:ea typeface="Consolas"/>
                <a:cs typeface="Consolas"/>
                <a:sym typeface="Consolas"/>
              </a:rPr>
              <a:t/>
            </a:r>
            <a:br>
              <a:rPr lang="fr" sz="1400" dirty="0">
                <a:solidFill>
                  <a:schemeClr val="dk1"/>
                </a:solidFill>
                <a:latin typeface="Consolas"/>
                <a:ea typeface="Consolas"/>
                <a:cs typeface="Consolas"/>
                <a:sym typeface="Consolas"/>
              </a:rPr>
            </a:br>
            <a:r>
              <a:rPr lang="fr" sz="1400" dirty="0">
                <a:solidFill>
                  <a:schemeClr val="dk1"/>
                </a:solidFill>
                <a:latin typeface="Consolas"/>
                <a:ea typeface="Consolas"/>
                <a:cs typeface="Consolas"/>
                <a:sym typeface="Consolas"/>
              </a:rPr>
              <a:t>    </a:t>
            </a:r>
            <a:r>
              <a:rPr lang="fr" sz="1400" dirty="0">
                <a:solidFill>
                  <a:srgbClr val="FF5600"/>
                </a:solidFill>
                <a:latin typeface="Consolas"/>
                <a:ea typeface="Consolas"/>
                <a:cs typeface="Consolas"/>
                <a:sym typeface="Consolas"/>
              </a:rPr>
              <a:t>&lt;</a:t>
            </a:r>
            <a:r>
              <a:rPr lang="fr" sz="1400" dirty="0">
                <a:solidFill>
                  <a:schemeClr val="dk1"/>
                </a:solidFill>
                <a:latin typeface="Consolas"/>
                <a:ea typeface="Consolas"/>
                <a:cs typeface="Consolas"/>
                <a:sym typeface="Consolas"/>
              </a:rPr>
              <a:t>/</a:t>
            </a:r>
            <a:r>
              <a:rPr lang="fr" sz="1400" dirty="0" err="1">
                <a:solidFill>
                  <a:schemeClr val="dk1"/>
                </a:solidFill>
                <a:latin typeface="Consolas"/>
                <a:ea typeface="Consolas"/>
                <a:cs typeface="Consolas"/>
                <a:sym typeface="Consolas"/>
              </a:rPr>
              <a:t>ul</a:t>
            </a:r>
            <a:r>
              <a:rPr lang="fr" sz="1400" dirty="0">
                <a:solidFill>
                  <a:srgbClr val="FF5600"/>
                </a:solidFill>
                <a:latin typeface="Consolas"/>
                <a:ea typeface="Consolas"/>
                <a:cs typeface="Consolas"/>
                <a:sym typeface="Consolas"/>
              </a:rPr>
              <a:t>&gt;</a:t>
            </a:r>
            <a:r>
              <a:rPr lang="fr" sz="1400" dirty="0">
                <a:solidFill>
                  <a:schemeClr val="dk1"/>
                </a:solidFill>
                <a:latin typeface="Consolas"/>
                <a:ea typeface="Consolas"/>
                <a:cs typeface="Consolas"/>
                <a:sym typeface="Consolas"/>
              </a:rPr>
              <a:t/>
            </a:r>
            <a:br>
              <a:rPr lang="fr" sz="1400" dirty="0">
                <a:solidFill>
                  <a:schemeClr val="dk1"/>
                </a:solidFill>
                <a:latin typeface="Consolas"/>
                <a:ea typeface="Consolas"/>
                <a:cs typeface="Consolas"/>
                <a:sym typeface="Consolas"/>
              </a:rPr>
            </a:br>
            <a:r>
              <a:rPr lang="fr" sz="1400" dirty="0">
                <a:solidFill>
                  <a:schemeClr val="dk1"/>
                </a:solidFill>
                <a:latin typeface="Consolas"/>
                <a:ea typeface="Consolas"/>
                <a:cs typeface="Consolas"/>
                <a:sym typeface="Consolas"/>
              </a:rPr>
              <a:t>  );</a:t>
            </a:r>
            <a:br>
              <a:rPr lang="fr" sz="1400" dirty="0">
                <a:solidFill>
                  <a:schemeClr val="dk1"/>
                </a:solidFill>
                <a:latin typeface="Consolas"/>
                <a:ea typeface="Consolas"/>
                <a:cs typeface="Consolas"/>
                <a:sym typeface="Consolas"/>
              </a:rPr>
            </a:br>
            <a:r>
              <a:rPr lang="fr" sz="1400" dirty="0">
                <a:solidFill>
                  <a:schemeClr val="dk1"/>
                </a:solidFill>
                <a:latin typeface="Consolas"/>
                <a:ea typeface="Consolas"/>
                <a:cs typeface="Consolas"/>
                <a:sym typeface="Consolas"/>
              </a:rPr>
              <a:t>}</a:t>
            </a:r>
          </a:p>
        </p:txBody>
      </p:sp>
      <p:sp>
        <p:nvSpPr>
          <p:cNvPr id="8" name="Titr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smtClean="0"/>
              <a:t>La </a:t>
            </a:r>
            <a:r>
              <a:rPr lang="fr-FR" b="1" dirty="0" smtClean="0"/>
              <a:t>composition</a:t>
            </a:r>
            <a:r>
              <a:rPr lang="fr-FR" dirty="0" smtClean="0"/>
              <a:t> : un jeu d’enfant !</a:t>
            </a:r>
            <a:endParaRPr lang="fr-FR" b="1" dirty="0"/>
          </a:p>
        </p:txBody>
      </p:sp>
      <p:sp>
        <p:nvSpPr>
          <p:cNvPr id="3" name="Espace réservé du numéro de diapositive 2"/>
          <p:cNvSpPr>
            <a:spLocks noGrp="1"/>
          </p:cNvSpPr>
          <p:nvPr>
            <p:ph type="sldNum" idx="12"/>
          </p:nvPr>
        </p:nvSpPr>
        <p:spPr/>
        <p:txBody>
          <a:bodyPr/>
          <a:lstStyle/>
          <a:p>
            <a:fld id="{00000000-1234-1234-1234-123412341234}" type="slidenum">
              <a:rPr lang="fr" smtClean="0"/>
              <a:pPr/>
              <a:t>15</a:t>
            </a:fld>
            <a:endParaRPr lang="fr"/>
          </a:p>
        </p:txBody>
      </p:sp>
      <p:sp>
        <p:nvSpPr>
          <p:cNvPr id="11" name="Espace réservé du numéro de diapositive 2"/>
          <p:cNvSpPr txBox="1">
            <a:spLocks/>
          </p:cNvSpPr>
          <p:nvPr/>
        </p:nvSpPr>
        <p:spPr>
          <a:xfrm>
            <a:off x="11296609" y="6217621"/>
            <a:ext cx="731600" cy="524800"/>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fr" smtClean="0"/>
              <a:pPr/>
              <a:t>15</a:t>
            </a:fld>
            <a:endParaRPr lang="fr"/>
          </a:p>
        </p:txBody>
      </p:sp>
      <p:sp>
        <p:nvSpPr>
          <p:cNvPr id="12" name="Rectangle 11"/>
          <p:cNvSpPr/>
          <p:nvPr/>
        </p:nvSpPr>
        <p:spPr>
          <a:xfrm>
            <a:off x="0" y="6375400"/>
            <a:ext cx="12192000" cy="482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space réservé du numéro de diapositive 4"/>
          <p:cNvSpPr txBox="1">
            <a:spLocks/>
          </p:cNvSpPr>
          <p:nvPr/>
        </p:nvSpPr>
        <p:spPr>
          <a:xfrm>
            <a:off x="11493500" y="6434137"/>
            <a:ext cx="520700" cy="365125"/>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smtClean="0">
                <a:solidFill>
                  <a:schemeClr val="bg1"/>
                </a:solidFill>
              </a:rPr>
              <a:t>12</a:t>
            </a:r>
            <a:endParaRPr lang="fr-FR" sz="2000" b="1" dirty="0">
              <a:solidFill>
                <a:schemeClr val="bg1"/>
              </a:solidFill>
            </a:endParaRPr>
          </a:p>
        </p:txBody>
      </p:sp>
      <p:sp>
        <p:nvSpPr>
          <p:cNvPr id="14" name="Parallélogramme 13"/>
          <p:cNvSpPr/>
          <p:nvPr/>
        </p:nvSpPr>
        <p:spPr>
          <a:xfrm>
            <a:off x="-127000"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tx1">
                    <a:lumMod val="50000"/>
                    <a:lumOff val="50000"/>
                  </a:schemeClr>
                </a:solidFill>
              </a:rPr>
              <a:t>Etat de l’art</a:t>
            </a:r>
            <a:endParaRPr lang="fr-FR" sz="1600" dirty="0">
              <a:solidFill>
                <a:schemeClr val="tx1">
                  <a:lumMod val="50000"/>
                  <a:lumOff val="50000"/>
                </a:schemeClr>
              </a:solidFill>
            </a:endParaRPr>
          </a:p>
        </p:txBody>
      </p:sp>
      <p:sp>
        <p:nvSpPr>
          <p:cNvPr id="15" name="Parallélogramme 14"/>
          <p:cNvSpPr/>
          <p:nvPr/>
        </p:nvSpPr>
        <p:spPr>
          <a:xfrm>
            <a:off x="1752600" y="6375400"/>
            <a:ext cx="1980000" cy="488949"/>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bg1"/>
                </a:solidFill>
              </a:rPr>
              <a:t>React</a:t>
            </a:r>
            <a:endParaRPr lang="fr-FR" sz="1600" dirty="0">
              <a:solidFill>
                <a:schemeClr val="bg1"/>
              </a:solidFill>
            </a:endParaRPr>
          </a:p>
        </p:txBody>
      </p:sp>
      <p:sp>
        <p:nvSpPr>
          <p:cNvPr id="16" name="Parallélogramme 15"/>
          <p:cNvSpPr/>
          <p:nvPr/>
        </p:nvSpPr>
        <p:spPr>
          <a:xfrm>
            <a:off x="36322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Redux</a:t>
            </a:r>
            <a:endParaRPr lang="fr-FR" sz="1600" dirty="0">
              <a:solidFill>
                <a:srgbClr val="0070C0"/>
              </a:solidFill>
            </a:endParaRPr>
          </a:p>
        </p:txBody>
      </p:sp>
      <p:sp>
        <p:nvSpPr>
          <p:cNvPr id="17" name="Parallélogramme 16"/>
          <p:cNvSpPr/>
          <p:nvPr/>
        </p:nvSpPr>
        <p:spPr>
          <a:xfrm>
            <a:off x="55118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React</a:t>
            </a:r>
            <a:r>
              <a:rPr lang="fr-FR" sz="1600" dirty="0" smtClean="0">
                <a:solidFill>
                  <a:srgbClr val="0070C0"/>
                </a:solidFill>
              </a:rPr>
              <a:t> Native</a:t>
            </a:r>
            <a:endParaRPr lang="fr-FR" sz="1600" dirty="0">
              <a:solidFill>
                <a:srgbClr val="0070C0"/>
              </a:solidFill>
            </a:endParaRPr>
          </a:p>
        </p:txBody>
      </p:sp>
      <p:sp>
        <p:nvSpPr>
          <p:cNvPr id="18" name="Parallélogramme 17"/>
          <p:cNvSpPr/>
          <p:nvPr/>
        </p:nvSpPr>
        <p:spPr>
          <a:xfrm>
            <a:off x="73904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Tooling</a:t>
            </a:r>
            <a:endParaRPr lang="fr-FR" sz="1600" dirty="0">
              <a:solidFill>
                <a:srgbClr val="0070C0"/>
              </a:solidFill>
            </a:endParaRPr>
          </a:p>
        </p:txBody>
      </p:sp>
      <p:sp>
        <p:nvSpPr>
          <p:cNvPr id="19" name="Parallélogramme 18"/>
          <p:cNvSpPr/>
          <p:nvPr/>
        </p:nvSpPr>
        <p:spPr>
          <a:xfrm>
            <a:off x="92700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rgbClr val="0070C0"/>
                </a:solidFill>
              </a:rPr>
              <a:t>Bilan</a:t>
            </a:r>
            <a:endParaRPr lang="fr-FR" sz="1600" dirty="0">
              <a:solidFill>
                <a:srgbClr val="0070C0"/>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5050" y="2237752"/>
            <a:ext cx="1689100" cy="711200"/>
          </a:xfrm>
          <a:prstGeom prst="rect">
            <a:avLst/>
          </a:prstGeom>
        </p:spPr>
      </p:pic>
    </p:spTree>
    <p:extLst>
      <p:ext uri="{BB962C8B-B14F-4D97-AF65-F5344CB8AC3E}">
        <p14:creationId xmlns:p14="http://schemas.microsoft.com/office/powerpoint/2010/main" val="204186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10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1000"/>
                                        <p:tgtEl>
                                          <p:spTgt spid="1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
                                        </p:tgtEl>
                                        <p:attrNameLst>
                                          <p:attrName>style.visibility</p:attrName>
                                        </p:attrNameLst>
                                      </p:cBhvr>
                                      <p:to>
                                        <p:strVal val="visible"/>
                                      </p:to>
                                    </p:set>
                                    <p:animEffect transition="in" filter="fade">
                                      <p:cBhvr>
                                        <p:cTn id="17" dur="1000"/>
                                        <p:tgtEl>
                                          <p:spTgt spid="14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41"/>
                                        </p:tgtEl>
                                        <p:attrNameLst>
                                          <p:attrName>style.visibility</p:attrName>
                                        </p:attrNameLst>
                                      </p:cBhvr>
                                      <p:to>
                                        <p:strVal val="visible"/>
                                      </p:to>
                                    </p:set>
                                    <p:animEffect transition="in" filter="fade">
                                      <p:cBhvr>
                                        <p:cTn id="21" dur="1000"/>
                                        <p:tgtEl>
                                          <p:spTgt spid="141"/>
                                        </p:tgtEl>
                                      </p:cBhvr>
                                    </p:animEffect>
                                  </p:childTnLst>
                                </p:cTn>
                              </p:par>
                            </p:childTnLst>
                          </p:cTn>
                        </p:par>
                        <p:par>
                          <p:cTn id="22" fill="hold">
                            <p:stCondLst>
                              <p:cond delay="2000"/>
                            </p:stCondLst>
                            <p:childTnLst>
                              <p:par>
                                <p:cTn id="23" presetID="1" presetClass="entr" presetSubtype="0" fill="hold" nodeType="afterEffect">
                                  <p:stCondLst>
                                    <p:cond delay="100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9523" y="2010035"/>
            <a:ext cx="1388610" cy="1375419"/>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9523" y="3166590"/>
            <a:ext cx="1388610" cy="1375419"/>
          </a:xfrm>
          <a:prstGeom prst="rect">
            <a:avLst/>
          </a:prstGeom>
        </p:spPr>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13455" y="3153711"/>
            <a:ext cx="1388610" cy="1375419"/>
          </a:xfrm>
          <a:prstGeom prst="rect">
            <a:avLst/>
          </a:prstGeom>
        </p:spPr>
      </p:pic>
    </p:spTree>
    <p:extLst>
      <p:ext uri="{BB962C8B-B14F-4D97-AF65-F5344CB8AC3E}">
        <p14:creationId xmlns:p14="http://schemas.microsoft.com/office/powerpoint/2010/main" val="53284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1000"/>
                                  </p:stCondLst>
                                  <p:childTnLst>
                                    <p:animMotion origin="layout" path="M 2.91667E-6 4.81481E-6 L -0.5599 0.00138 " pathEditMode="relative" rAng="0" ptsTypes="AA">
                                      <p:cBhvr>
                                        <p:cTn id="6" dur="1000" fill="hold"/>
                                        <p:tgtEl>
                                          <p:spTgt spid="6"/>
                                        </p:tgtEl>
                                        <p:attrNameLst>
                                          <p:attrName>ppt_x</p:attrName>
                                          <p:attrName>ppt_y</p:attrName>
                                        </p:attrNameLst>
                                      </p:cBhvr>
                                      <p:rCtr x="-27995"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7" name="Shape 157" descr="687474703a2f2f692e696d6775722e636f6d2f4a65567164514d2e706e67"/>
          <p:cNvPicPr preferRelativeResize="0"/>
          <p:nvPr/>
        </p:nvPicPr>
        <p:blipFill>
          <a:blip r:embed="rId3">
            <a:alphaModFix/>
          </a:blip>
          <a:stretch>
            <a:fillRect/>
          </a:stretch>
        </p:blipFill>
        <p:spPr>
          <a:xfrm>
            <a:off x="7165167" y="1690688"/>
            <a:ext cx="4410465" cy="1192032"/>
          </a:xfrm>
          <a:prstGeom prst="rect">
            <a:avLst/>
          </a:prstGeom>
          <a:noFill/>
          <a:ln>
            <a:noFill/>
          </a:ln>
        </p:spPr>
      </p:pic>
      <p:sp>
        <p:nvSpPr>
          <p:cNvPr id="6" name="Titr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smtClean="0"/>
              <a:t>Redux</a:t>
            </a:r>
            <a:endParaRPr lang="fr-FR" b="1" dirty="0"/>
          </a:p>
        </p:txBody>
      </p:sp>
      <p:sp>
        <p:nvSpPr>
          <p:cNvPr id="9" name="Espace réservé du contenu 2"/>
          <p:cNvSpPr txBox="1">
            <a:spLocks/>
          </p:cNvSpPr>
          <p:nvPr/>
        </p:nvSpPr>
        <p:spPr>
          <a:xfrm>
            <a:off x="838200" y="1439620"/>
            <a:ext cx="10515600" cy="3957337"/>
          </a:xfrm>
          <a:prstGeom prst="rect">
            <a:avLst/>
          </a:prstGeom>
        </p:spPr>
        <p:txBody>
          <a:bodyPr vert="horz" lIns="91425" tIns="91425" rIns="91425" bIns="91425" numCol="1" rtlCol="0" anchor="t" anchorCtr="0">
            <a:normAutofit lnSpcReduction="10000"/>
          </a:bodyPr>
          <a:lstStyle>
            <a:lvl1pPr marL="228600" lvl="0" indent="-228600" algn="l" defTabSz="914400" rtl="0" eaLnBrk="1" latinLnBrk="0" hangingPunct="1">
              <a:lnSpc>
                <a:spcPct val="90000"/>
              </a:lnSpc>
              <a:spcBef>
                <a:spcPts val="0"/>
              </a:spcBef>
              <a:buFont typeface="Arial"/>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Font typeface="Arial"/>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Font typeface="Arial"/>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9pPr>
          </a:lstStyle>
          <a:p>
            <a:pPr>
              <a:lnSpc>
                <a:spcPct val="150000"/>
              </a:lnSpc>
            </a:pPr>
            <a:r>
              <a:rPr lang="fr-FR" dirty="0" smtClean="0"/>
              <a:t>Librairie </a:t>
            </a:r>
            <a:r>
              <a:rPr lang="fr-FR" b="1" dirty="0" err="1"/>
              <a:t>Javascript</a:t>
            </a:r>
            <a:r>
              <a:rPr lang="fr-FR" dirty="0"/>
              <a:t> (25k étoiles)</a:t>
            </a:r>
          </a:p>
          <a:p>
            <a:pPr>
              <a:lnSpc>
                <a:spcPct val="150000"/>
              </a:lnSpc>
            </a:pPr>
            <a:r>
              <a:rPr lang="fr-FR" dirty="0"/>
              <a:t>Gestion d’</a:t>
            </a:r>
            <a:r>
              <a:rPr lang="fr-FR" b="1" dirty="0"/>
              <a:t>état</a:t>
            </a:r>
            <a:r>
              <a:rPr lang="fr-FR" dirty="0"/>
              <a:t> d’applications JavaScript</a:t>
            </a:r>
          </a:p>
          <a:p>
            <a:pPr>
              <a:lnSpc>
                <a:spcPct val="150000"/>
              </a:lnSpc>
            </a:pPr>
            <a:r>
              <a:rPr lang="fr-FR" dirty="0"/>
              <a:t>Créée par Dan </a:t>
            </a:r>
            <a:r>
              <a:rPr lang="fr-FR" dirty="0" err="1"/>
              <a:t>Abramov</a:t>
            </a:r>
            <a:r>
              <a:rPr lang="fr-FR" dirty="0"/>
              <a:t> (2015)</a:t>
            </a:r>
          </a:p>
          <a:p>
            <a:pPr>
              <a:lnSpc>
                <a:spcPct val="150000"/>
              </a:lnSpc>
            </a:pPr>
            <a:r>
              <a:rPr lang="fr-FR" b="1" dirty="0"/>
              <a:t>Open-source </a:t>
            </a:r>
            <a:r>
              <a:rPr lang="fr-FR" dirty="0"/>
              <a:t>(</a:t>
            </a:r>
            <a:r>
              <a:rPr lang="fr-FR" dirty="0">
                <a:hlinkClick r:id="rId4"/>
              </a:rPr>
              <a:t>https://</a:t>
            </a:r>
            <a:r>
              <a:rPr lang="fr-FR" dirty="0" smtClean="0">
                <a:hlinkClick r:id="rId4"/>
              </a:rPr>
              <a:t>github.com/reactjs/redux</a:t>
            </a:r>
            <a:r>
              <a:rPr lang="fr-FR" dirty="0" smtClean="0"/>
              <a:t>)</a:t>
            </a:r>
            <a:endParaRPr lang="fr-FR" dirty="0"/>
          </a:p>
          <a:p>
            <a:pPr>
              <a:lnSpc>
                <a:spcPct val="150000"/>
              </a:lnSpc>
            </a:pPr>
            <a:r>
              <a:rPr lang="fr-FR" dirty="0"/>
              <a:t>Très utilisé avec </a:t>
            </a:r>
            <a:r>
              <a:rPr lang="fr-FR" dirty="0" err="1"/>
              <a:t>React</a:t>
            </a:r>
            <a:r>
              <a:rPr lang="fr-FR" dirty="0"/>
              <a:t> (</a:t>
            </a:r>
            <a:r>
              <a:rPr lang="fr-FR" dirty="0" err="1"/>
              <a:t>react-redux</a:t>
            </a:r>
            <a:r>
              <a:rPr lang="fr-FR" dirty="0"/>
              <a:t>)</a:t>
            </a:r>
          </a:p>
          <a:p>
            <a:pPr>
              <a:lnSpc>
                <a:spcPct val="150000"/>
              </a:lnSpc>
            </a:pPr>
            <a:r>
              <a:rPr lang="fr-FR" dirty="0"/>
              <a:t>Mais pas </a:t>
            </a:r>
            <a:r>
              <a:rPr lang="fr-FR" dirty="0" smtClean="0"/>
              <a:t>seulement</a:t>
            </a:r>
            <a:endParaRPr lang="fr-FR" dirty="0"/>
          </a:p>
        </p:txBody>
      </p:sp>
      <p:sp>
        <p:nvSpPr>
          <p:cNvPr id="5" name="Espace réservé du numéro de diapositive 4"/>
          <p:cNvSpPr>
            <a:spLocks noGrp="1"/>
          </p:cNvSpPr>
          <p:nvPr>
            <p:ph type="sldNum" idx="12"/>
          </p:nvPr>
        </p:nvSpPr>
        <p:spPr/>
        <p:txBody>
          <a:bodyPr/>
          <a:lstStyle/>
          <a:p>
            <a:fld id="{00000000-1234-1234-1234-123412341234}" type="slidenum">
              <a:rPr lang="fr" smtClean="0"/>
              <a:pPr/>
              <a:t>17</a:t>
            </a:fld>
            <a:endParaRPr lang="fr"/>
          </a:p>
        </p:txBody>
      </p:sp>
      <p:sp>
        <p:nvSpPr>
          <p:cNvPr id="11" name="Rectangle 10"/>
          <p:cNvSpPr/>
          <p:nvPr/>
        </p:nvSpPr>
        <p:spPr>
          <a:xfrm>
            <a:off x="0" y="6375400"/>
            <a:ext cx="12192000" cy="482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numéro de diapositive 4"/>
          <p:cNvSpPr txBox="1">
            <a:spLocks/>
          </p:cNvSpPr>
          <p:nvPr/>
        </p:nvSpPr>
        <p:spPr>
          <a:xfrm>
            <a:off x="11493500" y="6434137"/>
            <a:ext cx="520700" cy="365125"/>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smtClean="0">
                <a:solidFill>
                  <a:schemeClr val="bg1"/>
                </a:solidFill>
              </a:rPr>
              <a:t>14</a:t>
            </a:r>
            <a:endParaRPr lang="fr-FR" sz="2000" b="1" dirty="0">
              <a:solidFill>
                <a:schemeClr val="bg1"/>
              </a:solidFill>
            </a:endParaRPr>
          </a:p>
        </p:txBody>
      </p:sp>
      <p:sp>
        <p:nvSpPr>
          <p:cNvPr id="13" name="Parallélogramme 12"/>
          <p:cNvSpPr/>
          <p:nvPr/>
        </p:nvSpPr>
        <p:spPr>
          <a:xfrm>
            <a:off x="-127000"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tx1">
                    <a:lumMod val="50000"/>
                    <a:lumOff val="50000"/>
                  </a:schemeClr>
                </a:solidFill>
              </a:rPr>
              <a:t>Etat de l’art</a:t>
            </a:r>
            <a:endParaRPr lang="fr-FR" sz="1600" dirty="0">
              <a:solidFill>
                <a:schemeClr val="tx1">
                  <a:lumMod val="50000"/>
                  <a:lumOff val="50000"/>
                </a:schemeClr>
              </a:solidFill>
            </a:endParaRPr>
          </a:p>
        </p:txBody>
      </p:sp>
      <p:sp>
        <p:nvSpPr>
          <p:cNvPr id="14" name="Parallélogramme 13"/>
          <p:cNvSpPr/>
          <p:nvPr/>
        </p:nvSpPr>
        <p:spPr>
          <a:xfrm>
            <a:off x="1752600"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tx1">
                    <a:lumMod val="50000"/>
                    <a:lumOff val="50000"/>
                  </a:schemeClr>
                </a:solidFill>
              </a:rPr>
              <a:t>React</a:t>
            </a:r>
            <a:endParaRPr lang="fr-FR" sz="1600" dirty="0">
              <a:solidFill>
                <a:schemeClr val="tx1">
                  <a:lumMod val="50000"/>
                  <a:lumOff val="50000"/>
                </a:schemeClr>
              </a:solidFill>
            </a:endParaRPr>
          </a:p>
        </p:txBody>
      </p:sp>
      <p:sp>
        <p:nvSpPr>
          <p:cNvPr id="15" name="Parallélogramme 14"/>
          <p:cNvSpPr/>
          <p:nvPr/>
        </p:nvSpPr>
        <p:spPr>
          <a:xfrm>
            <a:off x="3632200" y="6375400"/>
            <a:ext cx="1980000" cy="488949"/>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bg1"/>
                </a:solidFill>
              </a:rPr>
              <a:t>Redux</a:t>
            </a:r>
            <a:endParaRPr lang="fr-FR" sz="1600" dirty="0">
              <a:solidFill>
                <a:schemeClr val="bg1"/>
              </a:solidFill>
            </a:endParaRPr>
          </a:p>
        </p:txBody>
      </p:sp>
      <p:sp>
        <p:nvSpPr>
          <p:cNvPr id="16" name="Parallélogramme 15"/>
          <p:cNvSpPr/>
          <p:nvPr/>
        </p:nvSpPr>
        <p:spPr>
          <a:xfrm>
            <a:off x="55118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React</a:t>
            </a:r>
            <a:r>
              <a:rPr lang="fr-FR" sz="1600" dirty="0" smtClean="0">
                <a:solidFill>
                  <a:srgbClr val="0070C0"/>
                </a:solidFill>
              </a:rPr>
              <a:t> Native</a:t>
            </a:r>
            <a:endParaRPr lang="fr-FR" sz="1600" dirty="0">
              <a:solidFill>
                <a:srgbClr val="0070C0"/>
              </a:solidFill>
            </a:endParaRPr>
          </a:p>
        </p:txBody>
      </p:sp>
      <p:sp>
        <p:nvSpPr>
          <p:cNvPr id="17" name="Parallélogramme 16"/>
          <p:cNvSpPr/>
          <p:nvPr/>
        </p:nvSpPr>
        <p:spPr>
          <a:xfrm>
            <a:off x="73904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Tooling</a:t>
            </a:r>
            <a:endParaRPr lang="fr-FR" sz="1600" dirty="0">
              <a:solidFill>
                <a:srgbClr val="0070C0"/>
              </a:solidFill>
            </a:endParaRPr>
          </a:p>
        </p:txBody>
      </p:sp>
      <p:sp>
        <p:nvSpPr>
          <p:cNvPr id="18" name="Parallélogramme 17"/>
          <p:cNvSpPr/>
          <p:nvPr/>
        </p:nvSpPr>
        <p:spPr>
          <a:xfrm>
            <a:off x="92700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rgbClr val="0070C0"/>
                </a:solidFill>
              </a:rPr>
              <a:t>Bilan</a:t>
            </a:r>
            <a:endParaRPr lang="fr-FR" sz="1600" dirty="0">
              <a:solidFill>
                <a:srgbClr val="0070C0"/>
              </a:solidFill>
            </a:endParaRPr>
          </a:p>
        </p:txBody>
      </p:sp>
    </p:spTree>
    <p:extLst>
      <p:ext uri="{BB962C8B-B14F-4D97-AF65-F5344CB8AC3E}">
        <p14:creationId xmlns:p14="http://schemas.microsoft.com/office/powerpoint/2010/main" val="159996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9">
                                            <p:txEl>
                                              <p:pRg st="2" end="2"/>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9">
                                            <p:txEl>
                                              <p:pRg st="4" end="4"/>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4" name="Shape 164"/>
          <p:cNvSpPr/>
          <p:nvPr/>
        </p:nvSpPr>
        <p:spPr>
          <a:xfrm>
            <a:off x="7840673" y="2990117"/>
            <a:ext cx="1886531" cy="958000"/>
          </a:xfrm>
          <a:prstGeom prst="rect">
            <a:avLst/>
          </a:prstGeom>
          <a:solidFill>
            <a:srgbClr val="8E7CC3"/>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r>
              <a:rPr lang="fr" sz="2400" b="1" dirty="0">
                <a:solidFill>
                  <a:srgbClr val="FFFFFF"/>
                </a:solidFill>
              </a:rPr>
              <a:t>Store</a:t>
            </a:r>
          </a:p>
          <a:p>
            <a:pPr algn="ctr"/>
            <a:r>
              <a:rPr lang="fr" sz="1600" dirty="0">
                <a:solidFill>
                  <a:srgbClr val="FFFFFF"/>
                </a:solidFill>
              </a:rPr>
              <a:t>Contient l’état actuel</a:t>
            </a:r>
          </a:p>
        </p:txBody>
      </p:sp>
      <p:sp>
        <p:nvSpPr>
          <p:cNvPr id="165" name="Shape 165"/>
          <p:cNvSpPr/>
          <p:nvPr/>
        </p:nvSpPr>
        <p:spPr>
          <a:xfrm>
            <a:off x="9109796" y="1579482"/>
            <a:ext cx="1253600" cy="530400"/>
          </a:xfrm>
          <a:prstGeom prst="rect">
            <a:avLst/>
          </a:prstGeom>
          <a:solidFill>
            <a:srgbClr val="FFD966"/>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r>
              <a:rPr lang="fr" sz="2400" b="1" dirty="0"/>
              <a:t>UI</a:t>
            </a:r>
          </a:p>
        </p:txBody>
      </p:sp>
      <p:sp>
        <p:nvSpPr>
          <p:cNvPr id="166" name="Shape 166"/>
          <p:cNvSpPr/>
          <p:nvPr/>
        </p:nvSpPr>
        <p:spPr>
          <a:xfrm>
            <a:off x="10545884" y="2643345"/>
            <a:ext cx="1215200" cy="530400"/>
          </a:xfrm>
          <a:prstGeom prst="rect">
            <a:avLst/>
          </a:prstGeom>
          <a:solidFill>
            <a:srgbClr val="93C47D"/>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r>
              <a:rPr lang="fr" sz="2400" b="1">
                <a:solidFill>
                  <a:srgbClr val="FFFFFF"/>
                </a:solidFill>
              </a:rPr>
              <a:t>Actions</a:t>
            </a:r>
          </a:p>
        </p:txBody>
      </p:sp>
      <p:sp>
        <p:nvSpPr>
          <p:cNvPr id="167" name="Shape 167"/>
          <p:cNvSpPr/>
          <p:nvPr/>
        </p:nvSpPr>
        <p:spPr>
          <a:xfrm>
            <a:off x="7863910" y="5125657"/>
            <a:ext cx="1872686" cy="530400"/>
          </a:xfrm>
          <a:prstGeom prst="rect">
            <a:avLst/>
          </a:prstGeom>
          <a:solidFill>
            <a:srgbClr val="B4A7D6"/>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r>
              <a:rPr lang="fr" sz="2400" b="1"/>
              <a:t>Reducers</a:t>
            </a:r>
            <a:endParaRPr lang="fr" sz="2400" b="1" dirty="0"/>
          </a:p>
        </p:txBody>
      </p:sp>
      <p:cxnSp>
        <p:nvCxnSpPr>
          <p:cNvPr id="168" name="Shape 168"/>
          <p:cNvCxnSpPr>
            <a:stCxn id="164" idx="0"/>
            <a:endCxn id="165" idx="1"/>
          </p:cNvCxnSpPr>
          <p:nvPr/>
        </p:nvCxnSpPr>
        <p:spPr>
          <a:xfrm rot="5400000" flipH="1" flipV="1">
            <a:off x="8374150" y="2254472"/>
            <a:ext cx="1145435" cy="325857"/>
          </a:xfrm>
          <a:prstGeom prst="curvedConnector2">
            <a:avLst/>
          </a:prstGeom>
          <a:noFill/>
          <a:ln w="19050" cap="flat" cmpd="sng">
            <a:solidFill>
              <a:schemeClr val="dk2"/>
            </a:solidFill>
            <a:prstDash val="solid"/>
            <a:round/>
            <a:headEnd type="none" w="lg" len="lg"/>
            <a:tailEnd type="triangle" w="lg" len="lg"/>
          </a:ln>
        </p:spPr>
      </p:cxnSp>
      <p:cxnSp>
        <p:nvCxnSpPr>
          <p:cNvPr id="169" name="Shape 169"/>
          <p:cNvCxnSpPr>
            <a:stCxn id="165" idx="3"/>
            <a:endCxn id="166" idx="0"/>
          </p:cNvCxnSpPr>
          <p:nvPr/>
        </p:nvCxnSpPr>
        <p:spPr>
          <a:xfrm>
            <a:off x="10363396" y="1844682"/>
            <a:ext cx="790088" cy="798663"/>
          </a:xfrm>
          <a:prstGeom prst="curvedConnector2">
            <a:avLst/>
          </a:prstGeom>
          <a:noFill/>
          <a:ln w="19050" cap="flat" cmpd="sng">
            <a:solidFill>
              <a:schemeClr val="dk2"/>
            </a:solidFill>
            <a:prstDash val="solid"/>
            <a:round/>
            <a:headEnd type="none" w="lg" len="lg"/>
            <a:tailEnd type="triangle" w="lg" len="lg"/>
          </a:ln>
        </p:spPr>
      </p:cxnSp>
      <p:cxnSp>
        <p:nvCxnSpPr>
          <p:cNvPr id="170" name="Shape 170"/>
          <p:cNvCxnSpPr>
            <a:stCxn id="166" idx="2"/>
            <a:endCxn id="164" idx="3"/>
          </p:cNvCxnSpPr>
          <p:nvPr/>
        </p:nvCxnSpPr>
        <p:spPr>
          <a:xfrm rot="5400000">
            <a:off x="10292658" y="2608291"/>
            <a:ext cx="295372" cy="1426280"/>
          </a:xfrm>
          <a:prstGeom prst="curvedConnector2">
            <a:avLst/>
          </a:prstGeom>
          <a:noFill/>
          <a:ln w="19050" cap="flat" cmpd="sng">
            <a:solidFill>
              <a:schemeClr val="dk2"/>
            </a:solidFill>
            <a:prstDash val="solid"/>
            <a:round/>
            <a:headEnd type="none" w="lg" len="lg"/>
            <a:tailEnd type="triangle" w="lg" len="lg"/>
          </a:ln>
        </p:spPr>
      </p:cxnSp>
      <p:sp>
        <p:nvSpPr>
          <p:cNvPr id="171" name="Shape 171"/>
          <p:cNvSpPr txBox="1"/>
          <p:nvPr/>
        </p:nvSpPr>
        <p:spPr>
          <a:xfrm>
            <a:off x="7422303" y="2147764"/>
            <a:ext cx="1306800" cy="665600"/>
          </a:xfrm>
          <a:prstGeom prst="rect">
            <a:avLst/>
          </a:prstGeom>
          <a:noFill/>
          <a:ln>
            <a:noFill/>
          </a:ln>
        </p:spPr>
        <p:txBody>
          <a:bodyPr lIns="121900" tIns="121900" rIns="121900" bIns="121900" anchor="ctr" anchorCtr="0">
            <a:noAutofit/>
          </a:bodyPr>
          <a:lstStyle/>
          <a:p>
            <a:pPr algn="ctr"/>
            <a:r>
              <a:rPr lang="fr" sz="1333" dirty="0"/>
              <a:t>Fournit un état</a:t>
            </a:r>
          </a:p>
        </p:txBody>
      </p:sp>
      <p:sp>
        <p:nvSpPr>
          <p:cNvPr id="172" name="Shape 172"/>
          <p:cNvSpPr txBox="1"/>
          <p:nvPr/>
        </p:nvSpPr>
        <p:spPr>
          <a:xfrm>
            <a:off x="10758440" y="1567948"/>
            <a:ext cx="1306800" cy="665600"/>
          </a:xfrm>
          <a:prstGeom prst="rect">
            <a:avLst/>
          </a:prstGeom>
          <a:noFill/>
          <a:ln>
            <a:noFill/>
          </a:ln>
        </p:spPr>
        <p:txBody>
          <a:bodyPr lIns="121900" tIns="121900" rIns="121900" bIns="121900" anchor="ctr" anchorCtr="0">
            <a:noAutofit/>
          </a:bodyPr>
          <a:lstStyle/>
          <a:p>
            <a:pPr algn="ctr"/>
            <a:r>
              <a:rPr lang="fr" sz="1333" dirty="0"/>
              <a:t>Emet</a:t>
            </a:r>
          </a:p>
          <a:p>
            <a:pPr algn="ctr"/>
            <a:r>
              <a:rPr lang="fr-FR" sz="1333" dirty="0" smtClean="0"/>
              <a:t>des</a:t>
            </a:r>
            <a:r>
              <a:rPr lang="fr" sz="1333" dirty="0" smtClean="0"/>
              <a:t> action</a:t>
            </a:r>
            <a:r>
              <a:rPr lang="fr-FR" sz="1333" dirty="0" smtClean="0"/>
              <a:t>s</a:t>
            </a:r>
            <a:endParaRPr lang="fr" sz="1333" dirty="0"/>
          </a:p>
        </p:txBody>
      </p:sp>
      <p:cxnSp>
        <p:nvCxnSpPr>
          <p:cNvPr id="173" name="Shape 173"/>
          <p:cNvCxnSpPr>
            <a:stCxn id="167" idx="3"/>
            <a:endCxn id="164" idx="3"/>
          </p:cNvCxnSpPr>
          <p:nvPr/>
        </p:nvCxnSpPr>
        <p:spPr>
          <a:xfrm flipH="1" flipV="1">
            <a:off x="9727204" y="3469117"/>
            <a:ext cx="9392" cy="1921740"/>
          </a:xfrm>
          <a:prstGeom prst="bentConnector3">
            <a:avLst>
              <a:gd name="adj1" fmla="val -2433986"/>
            </a:avLst>
          </a:prstGeom>
          <a:noFill/>
          <a:ln w="19050" cap="flat" cmpd="sng">
            <a:solidFill>
              <a:schemeClr val="dk2"/>
            </a:solidFill>
            <a:prstDash val="dash"/>
            <a:round/>
            <a:headEnd type="triangle" w="lg" len="lg"/>
            <a:tailEnd type="none" w="lg" len="lg"/>
          </a:ln>
        </p:spPr>
      </p:cxnSp>
      <p:sp>
        <p:nvSpPr>
          <p:cNvPr id="174" name="Shape 174"/>
          <p:cNvSpPr txBox="1"/>
          <p:nvPr/>
        </p:nvSpPr>
        <p:spPr>
          <a:xfrm>
            <a:off x="7477139" y="4256104"/>
            <a:ext cx="1306800" cy="665600"/>
          </a:xfrm>
          <a:prstGeom prst="rect">
            <a:avLst/>
          </a:prstGeom>
          <a:noFill/>
          <a:ln>
            <a:noFill/>
          </a:ln>
        </p:spPr>
        <p:txBody>
          <a:bodyPr lIns="121900" tIns="121900" rIns="121900" bIns="121900" anchor="ctr" anchorCtr="0">
            <a:noAutofit/>
          </a:bodyPr>
          <a:lstStyle/>
          <a:p>
            <a:pPr algn="ctr"/>
            <a:r>
              <a:rPr lang="fr" sz="1333"/>
              <a:t>Nouvel état</a:t>
            </a:r>
          </a:p>
        </p:txBody>
      </p:sp>
      <p:cxnSp>
        <p:nvCxnSpPr>
          <p:cNvPr id="175" name="Shape 175"/>
          <p:cNvCxnSpPr>
            <a:stCxn id="164" idx="1"/>
            <a:endCxn id="167" idx="1"/>
          </p:cNvCxnSpPr>
          <p:nvPr/>
        </p:nvCxnSpPr>
        <p:spPr>
          <a:xfrm rot="10800000" flipH="1" flipV="1">
            <a:off x="7840672" y="3469117"/>
            <a:ext cx="23237" cy="1921740"/>
          </a:xfrm>
          <a:prstGeom prst="bentConnector3">
            <a:avLst>
              <a:gd name="adj1" fmla="val -983776"/>
            </a:avLst>
          </a:prstGeom>
          <a:noFill/>
          <a:ln w="19050" cap="flat" cmpd="sng">
            <a:solidFill>
              <a:schemeClr val="dk2"/>
            </a:solidFill>
            <a:prstDash val="dash"/>
            <a:round/>
            <a:headEnd type="triangle" w="lg" len="lg"/>
            <a:tailEnd type="none" w="lg" len="lg"/>
          </a:ln>
        </p:spPr>
      </p:cxnSp>
      <p:sp>
        <p:nvSpPr>
          <p:cNvPr id="176" name="Shape 176"/>
          <p:cNvSpPr txBox="1"/>
          <p:nvPr/>
        </p:nvSpPr>
        <p:spPr>
          <a:xfrm>
            <a:off x="10105738" y="4331334"/>
            <a:ext cx="1306800" cy="665600"/>
          </a:xfrm>
          <a:prstGeom prst="rect">
            <a:avLst/>
          </a:prstGeom>
          <a:noFill/>
          <a:ln>
            <a:noFill/>
          </a:ln>
        </p:spPr>
        <p:txBody>
          <a:bodyPr lIns="121900" tIns="121900" rIns="121900" bIns="121900" anchor="ctr" anchorCtr="0">
            <a:noAutofit/>
          </a:bodyPr>
          <a:lstStyle/>
          <a:p>
            <a:pPr algn="ctr">
              <a:buClr>
                <a:schemeClr val="dk1"/>
              </a:buClr>
              <a:buSzPct val="110000"/>
            </a:pPr>
            <a:r>
              <a:rPr lang="fr" sz="1333" dirty="0">
                <a:solidFill>
                  <a:schemeClr val="dk1"/>
                </a:solidFill>
              </a:rPr>
              <a:t>ancien état</a:t>
            </a:r>
          </a:p>
          <a:p>
            <a:pPr algn="ctr"/>
            <a:r>
              <a:rPr lang="fr" sz="1333" dirty="0"/>
              <a:t>+ action </a:t>
            </a:r>
          </a:p>
        </p:txBody>
      </p:sp>
      <p:sp>
        <p:nvSpPr>
          <p:cNvPr id="22" name="Titr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smtClean="0"/>
              <a:t>Redux</a:t>
            </a:r>
            <a:endParaRPr lang="fr-FR" b="1" dirty="0"/>
          </a:p>
        </p:txBody>
      </p:sp>
      <p:sp>
        <p:nvSpPr>
          <p:cNvPr id="25" name="Espace réservé du contenu 2"/>
          <p:cNvSpPr txBox="1">
            <a:spLocks/>
          </p:cNvSpPr>
          <p:nvPr/>
        </p:nvSpPr>
        <p:spPr>
          <a:xfrm>
            <a:off x="838200" y="1482294"/>
            <a:ext cx="5966695" cy="4771020"/>
          </a:xfrm>
          <a:prstGeom prst="rect">
            <a:avLst/>
          </a:prstGeom>
        </p:spPr>
        <p:txBody>
          <a:bodyPr vert="horz" lIns="91425" tIns="91425" rIns="91425" bIns="91425" numCol="1" rtlCol="0" anchor="t" anchorCtr="0">
            <a:normAutofit fontScale="25000" lnSpcReduction="20000"/>
          </a:bodyPr>
          <a:lstStyle>
            <a:lvl1pPr marL="228600" lvl="0" indent="-228600" algn="l" defTabSz="914400" rtl="0" eaLnBrk="1" latinLnBrk="0" hangingPunct="1">
              <a:lnSpc>
                <a:spcPct val="90000"/>
              </a:lnSpc>
              <a:spcBef>
                <a:spcPts val="0"/>
              </a:spcBef>
              <a:buFont typeface="Arial"/>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Font typeface="Arial"/>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Font typeface="Arial"/>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9pPr>
          </a:lstStyle>
          <a:p>
            <a:pPr>
              <a:lnSpc>
                <a:spcPct val="150000"/>
              </a:lnSpc>
            </a:pPr>
            <a:r>
              <a:rPr lang="fr-FR" sz="11200" dirty="0" smtClean="0"/>
              <a:t>Gère l’état </a:t>
            </a:r>
            <a:r>
              <a:rPr lang="fr-FR" sz="11200" dirty="0"/>
              <a:t>de l’application </a:t>
            </a:r>
          </a:p>
          <a:p>
            <a:pPr>
              <a:lnSpc>
                <a:spcPct val="150000"/>
              </a:lnSpc>
            </a:pPr>
            <a:r>
              <a:rPr lang="fr-FR" sz="11200" dirty="0"/>
              <a:t>Déterministe</a:t>
            </a:r>
          </a:p>
          <a:p>
            <a:pPr>
              <a:lnSpc>
                <a:spcPct val="150000"/>
              </a:lnSpc>
            </a:pPr>
            <a:r>
              <a:rPr lang="fr-FR" sz="11200" dirty="0" smtClean="0"/>
              <a:t>3 </a:t>
            </a:r>
            <a:r>
              <a:rPr lang="fr-FR" sz="11200" dirty="0"/>
              <a:t>principes fondamentaux</a:t>
            </a:r>
          </a:p>
          <a:p>
            <a:pPr lvl="1">
              <a:lnSpc>
                <a:spcPct val="150000"/>
              </a:lnSpc>
            </a:pPr>
            <a:r>
              <a:rPr lang="fr-FR" sz="9600" dirty="0" smtClean="0"/>
              <a:t>L’</a:t>
            </a:r>
            <a:r>
              <a:rPr lang="fr-FR" sz="9600" b="1" dirty="0" smtClean="0"/>
              <a:t>état </a:t>
            </a:r>
            <a:r>
              <a:rPr lang="fr-FR" sz="9600" dirty="0" smtClean="0"/>
              <a:t>est stocké dans un </a:t>
            </a:r>
            <a:r>
              <a:rPr lang="fr-FR" sz="9600" b="1" dirty="0" smtClean="0"/>
              <a:t>unique</a:t>
            </a:r>
            <a:r>
              <a:rPr lang="fr-FR" sz="9600" dirty="0" smtClean="0"/>
              <a:t> objet JS, le </a:t>
            </a:r>
            <a:r>
              <a:rPr lang="fr-FR" sz="9600" b="1" dirty="0" smtClean="0"/>
              <a:t>Store</a:t>
            </a:r>
          </a:p>
          <a:p>
            <a:pPr lvl="1">
              <a:lnSpc>
                <a:spcPct val="150000"/>
              </a:lnSpc>
            </a:pPr>
            <a:r>
              <a:rPr lang="fr-FR" sz="9600" dirty="0" smtClean="0"/>
              <a:t>L’</a:t>
            </a:r>
            <a:r>
              <a:rPr lang="fr-FR" sz="9600" b="1" dirty="0" smtClean="0"/>
              <a:t>état</a:t>
            </a:r>
            <a:r>
              <a:rPr lang="fr-FR" sz="9600" dirty="0" smtClean="0"/>
              <a:t> est en </a:t>
            </a:r>
            <a:r>
              <a:rPr lang="fr-FR" sz="9600" b="1" dirty="0" smtClean="0"/>
              <a:t>lecture seule</a:t>
            </a:r>
            <a:r>
              <a:rPr lang="fr-FR" sz="9600" dirty="0" smtClean="0"/>
              <a:t>. Pour le modifier, on émet des </a:t>
            </a:r>
            <a:r>
              <a:rPr lang="fr-FR" sz="9600" b="1" dirty="0" smtClean="0"/>
              <a:t>actions</a:t>
            </a:r>
          </a:p>
          <a:p>
            <a:pPr lvl="1">
              <a:lnSpc>
                <a:spcPct val="150000"/>
              </a:lnSpc>
            </a:pPr>
            <a:r>
              <a:rPr lang="fr-FR" sz="9600" dirty="0" smtClean="0"/>
              <a:t>Le store est modifié avec des fonctions </a:t>
            </a:r>
            <a:r>
              <a:rPr lang="fr-FR" sz="9600" b="1" dirty="0" smtClean="0"/>
              <a:t>pures</a:t>
            </a:r>
            <a:r>
              <a:rPr lang="fr-FR" sz="9600" dirty="0" smtClean="0"/>
              <a:t> appelées </a:t>
            </a:r>
            <a:r>
              <a:rPr lang="fr-FR" sz="9600" b="1" dirty="0" smtClean="0"/>
              <a:t>réducteurs</a:t>
            </a:r>
          </a:p>
          <a:p>
            <a:pPr>
              <a:lnSpc>
                <a:spcPct val="150000"/>
              </a:lnSpc>
            </a:pPr>
            <a:endParaRPr lang="fr-FR" dirty="0" smtClean="0"/>
          </a:p>
          <a:p>
            <a:pPr>
              <a:lnSpc>
                <a:spcPct val="150000"/>
              </a:lnSpc>
            </a:pPr>
            <a:endParaRPr lang="fr-FR" dirty="0"/>
          </a:p>
        </p:txBody>
      </p:sp>
      <p:sp>
        <p:nvSpPr>
          <p:cNvPr id="140" name="Espace réservé du numéro de diapositive 139"/>
          <p:cNvSpPr>
            <a:spLocks noGrp="1"/>
          </p:cNvSpPr>
          <p:nvPr>
            <p:ph type="sldNum" idx="12"/>
          </p:nvPr>
        </p:nvSpPr>
        <p:spPr/>
        <p:txBody>
          <a:bodyPr/>
          <a:lstStyle/>
          <a:p>
            <a:fld id="{00000000-1234-1234-1234-123412341234}" type="slidenum">
              <a:rPr lang="fr" smtClean="0"/>
              <a:pPr/>
              <a:t>18</a:t>
            </a:fld>
            <a:endParaRPr lang="fr"/>
          </a:p>
        </p:txBody>
      </p:sp>
      <p:sp>
        <p:nvSpPr>
          <p:cNvPr id="97" name="Espace réservé du numéro de diapositive 4"/>
          <p:cNvSpPr txBox="1">
            <a:spLocks/>
          </p:cNvSpPr>
          <p:nvPr/>
        </p:nvSpPr>
        <p:spPr>
          <a:xfrm>
            <a:off x="11296609" y="6217621"/>
            <a:ext cx="731600" cy="524800"/>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fr" smtClean="0"/>
              <a:pPr/>
              <a:t>18</a:t>
            </a:fld>
            <a:endParaRPr lang="fr"/>
          </a:p>
        </p:txBody>
      </p:sp>
      <p:sp>
        <p:nvSpPr>
          <p:cNvPr id="98" name="Rectangle 97"/>
          <p:cNvSpPr/>
          <p:nvPr/>
        </p:nvSpPr>
        <p:spPr>
          <a:xfrm>
            <a:off x="0" y="6375400"/>
            <a:ext cx="12192000" cy="482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Espace réservé du numéro de diapositive 4"/>
          <p:cNvSpPr txBox="1">
            <a:spLocks/>
          </p:cNvSpPr>
          <p:nvPr/>
        </p:nvSpPr>
        <p:spPr>
          <a:xfrm>
            <a:off x="11493500" y="6434137"/>
            <a:ext cx="520700" cy="365125"/>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smtClean="0">
                <a:solidFill>
                  <a:schemeClr val="bg1"/>
                </a:solidFill>
              </a:rPr>
              <a:t>15</a:t>
            </a:r>
            <a:endParaRPr lang="fr-FR" sz="2000" b="1" dirty="0">
              <a:solidFill>
                <a:schemeClr val="bg1"/>
              </a:solidFill>
            </a:endParaRPr>
          </a:p>
        </p:txBody>
      </p:sp>
      <p:sp>
        <p:nvSpPr>
          <p:cNvPr id="100" name="Parallélogramme 99"/>
          <p:cNvSpPr/>
          <p:nvPr/>
        </p:nvSpPr>
        <p:spPr>
          <a:xfrm>
            <a:off x="-127000"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tx1">
                    <a:lumMod val="50000"/>
                    <a:lumOff val="50000"/>
                  </a:schemeClr>
                </a:solidFill>
              </a:rPr>
              <a:t>Etat de l’art</a:t>
            </a:r>
            <a:endParaRPr lang="fr-FR" sz="1600" dirty="0">
              <a:solidFill>
                <a:schemeClr val="tx1">
                  <a:lumMod val="50000"/>
                  <a:lumOff val="50000"/>
                </a:schemeClr>
              </a:solidFill>
            </a:endParaRPr>
          </a:p>
        </p:txBody>
      </p:sp>
      <p:sp>
        <p:nvSpPr>
          <p:cNvPr id="101" name="Parallélogramme 100"/>
          <p:cNvSpPr/>
          <p:nvPr/>
        </p:nvSpPr>
        <p:spPr>
          <a:xfrm>
            <a:off x="1752600"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tx1">
                    <a:lumMod val="50000"/>
                    <a:lumOff val="50000"/>
                  </a:schemeClr>
                </a:solidFill>
              </a:rPr>
              <a:t>React</a:t>
            </a:r>
            <a:endParaRPr lang="fr-FR" sz="1600" dirty="0">
              <a:solidFill>
                <a:schemeClr val="tx1">
                  <a:lumMod val="50000"/>
                  <a:lumOff val="50000"/>
                </a:schemeClr>
              </a:solidFill>
            </a:endParaRPr>
          </a:p>
        </p:txBody>
      </p:sp>
      <p:sp>
        <p:nvSpPr>
          <p:cNvPr id="102" name="Parallélogramme 101"/>
          <p:cNvSpPr/>
          <p:nvPr/>
        </p:nvSpPr>
        <p:spPr>
          <a:xfrm>
            <a:off x="3632200" y="6375400"/>
            <a:ext cx="1980000" cy="488949"/>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bg1"/>
                </a:solidFill>
              </a:rPr>
              <a:t>Redux</a:t>
            </a:r>
            <a:endParaRPr lang="fr-FR" sz="1600" dirty="0">
              <a:solidFill>
                <a:schemeClr val="bg1"/>
              </a:solidFill>
            </a:endParaRPr>
          </a:p>
        </p:txBody>
      </p:sp>
      <p:sp>
        <p:nvSpPr>
          <p:cNvPr id="103" name="Parallélogramme 102"/>
          <p:cNvSpPr/>
          <p:nvPr/>
        </p:nvSpPr>
        <p:spPr>
          <a:xfrm>
            <a:off x="55118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React</a:t>
            </a:r>
            <a:r>
              <a:rPr lang="fr-FR" sz="1600" dirty="0" smtClean="0">
                <a:solidFill>
                  <a:srgbClr val="0070C0"/>
                </a:solidFill>
              </a:rPr>
              <a:t> Native</a:t>
            </a:r>
            <a:endParaRPr lang="fr-FR" sz="1600" dirty="0">
              <a:solidFill>
                <a:srgbClr val="0070C0"/>
              </a:solidFill>
            </a:endParaRPr>
          </a:p>
        </p:txBody>
      </p:sp>
      <p:sp>
        <p:nvSpPr>
          <p:cNvPr id="104" name="Parallélogramme 103"/>
          <p:cNvSpPr/>
          <p:nvPr/>
        </p:nvSpPr>
        <p:spPr>
          <a:xfrm>
            <a:off x="73904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Tooling</a:t>
            </a:r>
            <a:endParaRPr lang="fr-FR" sz="1600" dirty="0">
              <a:solidFill>
                <a:srgbClr val="0070C0"/>
              </a:solidFill>
            </a:endParaRPr>
          </a:p>
        </p:txBody>
      </p:sp>
      <p:sp>
        <p:nvSpPr>
          <p:cNvPr id="105" name="Parallélogramme 104"/>
          <p:cNvSpPr/>
          <p:nvPr/>
        </p:nvSpPr>
        <p:spPr>
          <a:xfrm>
            <a:off x="92700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rgbClr val="0070C0"/>
                </a:solidFill>
              </a:rPr>
              <a:t>Bilan</a:t>
            </a:r>
            <a:endParaRPr lang="fr-FR" sz="1600" dirty="0">
              <a:solidFill>
                <a:srgbClr val="0070C0"/>
              </a:solidFill>
            </a:endParaRPr>
          </a:p>
        </p:txBody>
      </p:sp>
    </p:spTree>
    <p:extLst>
      <p:ext uri="{BB962C8B-B14F-4D97-AF65-F5344CB8AC3E}">
        <p14:creationId xmlns:p14="http://schemas.microsoft.com/office/powerpoint/2010/main" val="116582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1000"/>
                                  </p:stCondLst>
                                  <p:childTnLst>
                                    <p:set>
                                      <p:cBhvr>
                                        <p:cTn id="13" dur="1" fill="hold">
                                          <p:stCondLst>
                                            <p:cond delay="0"/>
                                          </p:stCondLst>
                                        </p:cTn>
                                        <p:tgtEl>
                                          <p:spTgt spid="25">
                                            <p:txEl>
                                              <p:pRg st="3" end="3"/>
                                            </p:txEl>
                                          </p:spTgt>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1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5"/>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1500"/>
                                  </p:stCondLst>
                                  <p:childTnLst>
                                    <p:set>
                                      <p:cBhvr>
                                        <p:cTn id="29" dur="1" fill="hold">
                                          <p:stCondLst>
                                            <p:cond delay="0"/>
                                          </p:stCondLst>
                                        </p:cTn>
                                        <p:tgtEl>
                                          <p:spTgt spid="169"/>
                                        </p:tgtEl>
                                        <p:attrNameLst>
                                          <p:attrName>style.visibility</p:attrName>
                                        </p:attrNameLst>
                                      </p:cBhvr>
                                      <p:to>
                                        <p:strVal val="visible"/>
                                      </p:to>
                                    </p:set>
                                  </p:childTnLst>
                                </p:cTn>
                              </p:par>
                            </p:childTnLst>
                          </p:cTn>
                        </p:par>
                        <p:par>
                          <p:cTn id="30" fill="hold">
                            <p:stCondLst>
                              <p:cond delay="1500"/>
                            </p:stCondLst>
                            <p:childTnLst>
                              <p:par>
                                <p:cTn id="31" presetID="1" presetClass="entr" presetSubtype="0" fill="hold" grpId="0" nodeType="afterEffect">
                                  <p:stCondLst>
                                    <p:cond delay="0"/>
                                  </p:stCondLst>
                                  <p:childTnLst>
                                    <p:set>
                                      <p:cBhvr>
                                        <p:cTn id="32" dur="1" fill="hold">
                                          <p:stCondLst>
                                            <p:cond delay="0"/>
                                          </p:stCondLst>
                                        </p:cTn>
                                        <p:tgtEl>
                                          <p:spTgt spid="172"/>
                                        </p:tgtEl>
                                        <p:attrNameLst>
                                          <p:attrName>style.visibility</p:attrName>
                                        </p:attrNameLst>
                                      </p:cBhvr>
                                      <p:to>
                                        <p:strVal val="visible"/>
                                      </p:to>
                                    </p:set>
                                  </p:childTnLst>
                                </p:cTn>
                              </p:par>
                            </p:childTnLst>
                          </p:cTn>
                        </p:par>
                        <p:par>
                          <p:cTn id="33" fill="hold">
                            <p:stCondLst>
                              <p:cond delay="1500"/>
                            </p:stCondLst>
                            <p:childTnLst>
                              <p:par>
                                <p:cTn id="34" presetID="1" presetClass="entr" presetSubtype="0" fill="hold" grpId="0" nodeType="afterEffect">
                                  <p:stCondLst>
                                    <p:cond delay="0"/>
                                  </p:stCondLst>
                                  <p:childTnLst>
                                    <p:set>
                                      <p:cBhvr>
                                        <p:cTn id="35" dur="1" fill="hold">
                                          <p:stCondLst>
                                            <p:cond delay="0"/>
                                          </p:stCondLst>
                                        </p:cTn>
                                        <p:tgtEl>
                                          <p:spTgt spid="166"/>
                                        </p:tgtEl>
                                        <p:attrNameLst>
                                          <p:attrName>style.visibility</p:attrName>
                                        </p:attrNameLst>
                                      </p:cBhvr>
                                      <p:to>
                                        <p:strVal val="visible"/>
                                      </p:to>
                                    </p:set>
                                  </p:childTnLst>
                                </p:cTn>
                              </p:par>
                            </p:childTnLst>
                          </p:cTn>
                        </p:par>
                        <p:par>
                          <p:cTn id="36" fill="hold">
                            <p:stCondLst>
                              <p:cond delay="1500"/>
                            </p:stCondLst>
                            <p:childTnLst>
                              <p:par>
                                <p:cTn id="37" presetID="1" presetClass="entr" presetSubtype="0" fill="hold" nodeType="afterEffect">
                                  <p:stCondLst>
                                    <p:cond delay="0"/>
                                  </p:stCondLst>
                                  <p:childTnLst>
                                    <p:set>
                                      <p:cBhvr>
                                        <p:cTn id="38" dur="1" fill="hold">
                                          <p:stCondLst>
                                            <p:cond delay="0"/>
                                          </p:stCondLst>
                                        </p:cTn>
                                        <p:tgtEl>
                                          <p:spTgt spid="1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7"/>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1000"/>
                                  </p:stCondLst>
                                  <p:childTnLst>
                                    <p:set>
                                      <p:cBhvr>
                                        <p:cTn id="51" dur="1" fill="hold">
                                          <p:stCondLst>
                                            <p:cond delay="0"/>
                                          </p:stCondLst>
                                        </p:cTn>
                                        <p:tgtEl>
                                          <p:spTgt spid="174"/>
                                        </p:tgtEl>
                                        <p:attrNameLst>
                                          <p:attrName>style.visibility</p:attrName>
                                        </p:attrNameLst>
                                      </p:cBhvr>
                                      <p:to>
                                        <p:strVal val="visible"/>
                                      </p:to>
                                    </p:set>
                                  </p:childTnLst>
                                </p:cTn>
                              </p:par>
                            </p:childTnLst>
                          </p:cTn>
                        </p:par>
                        <p:par>
                          <p:cTn id="52" fill="hold">
                            <p:stCondLst>
                              <p:cond delay="1000"/>
                            </p:stCondLst>
                            <p:childTnLst>
                              <p:par>
                                <p:cTn id="53" presetID="1" presetClass="entr" presetSubtype="0" fill="hold" nodeType="afterEffect">
                                  <p:stCondLst>
                                    <p:cond delay="0"/>
                                  </p:stCondLst>
                                  <p:childTnLst>
                                    <p:set>
                                      <p:cBhvr>
                                        <p:cTn id="54"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5" grpId="0" animBg="1"/>
      <p:bldP spid="166" grpId="0" animBg="1"/>
      <p:bldP spid="167" grpId="0" animBg="1"/>
      <p:bldP spid="171" grpId="0"/>
      <p:bldP spid="172" grpId="0"/>
      <p:bldP spid="174" grpId="0"/>
      <p:bldP spid="17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Shape 187"/>
          <p:cNvSpPr/>
          <p:nvPr/>
        </p:nvSpPr>
        <p:spPr>
          <a:xfrm>
            <a:off x="315798" y="4770978"/>
            <a:ext cx="2054800" cy="530400"/>
          </a:xfrm>
          <a:prstGeom prst="rect">
            <a:avLst/>
          </a:prstGeom>
          <a:solidFill>
            <a:srgbClr val="FFD966"/>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r>
              <a:rPr lang="fr" sz="2400" b="1"/>
              <a:t>ArticleList</a:t>
            </a:r>
            <a:endParaRPr lang="fr" sz="2400" b="1" dirty="0"/>
          </a:p>
        </p:txBody>
      </p:sp>
      <p:sp>
        <p:nvSpPr>
          <p:cNvPr id="188" name="Shape 188"/>
          <p:cNvSpPr/>
          <p:nvPr/>
        </p:nvSpPr>
        <p:spPr>
          <a:xfrm>
            <a:off x="3132098" y="4770978"/>
            <a:ext cx="2054800" cy="530400"/>
          </a:xfrm>
          <a:prstGeom prst="rect">
            <a:avLst/>
          </a:prstGeom>
          <a:solidFill>
            <a:srgbClr val="FFD966"/>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r>
              <a:rPr lang="fr" sz="2400" b="1" dirty="0" err="1"/>
              <a:t>ArticleDetail</a:t>
            </a:r>
            <a:endParaRPr lang="fr" sz="2400" b="1" dirty="0"/>
          </a:p>
        </p:txBody>
      </p:sp>
      <p:sp>
        <p:nvSpPr>
          <p:cNvPr id="189" name="Shape 189"/>
          <p:cNvSpPr/>
          <p:nvPr/>
        </p:nvSpPr>
        <p:spPr>
          <a:xfrm>
            <a:off x="1237308" y="2001421"/>
            <a:ext cx="2990400" cy="1180331"/>
          </a:xfrm>
          <a:prstGeom prst="rect">
            <a:avLst/>
          </a:prstGeom>
          <a:solidFill>
            <a:srgbClr val="8E7CC3"/>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r>
              <a:rPr lang="fr" sz="2400" b="1" dirty="0" smtClean="0">
                <a:solidFill>
                  <a:srgbClr val="FFFFFF"/>
                </a:solidFill>
              </a:rPr>
              <a:t>Store</a:t>
            </a:r>
            <a:endParaRPr lang="fr-FR" sz="2400" b="1" dirty="0" smtClean="0">
              <a:solidFill>
                <a:srgbClr val="FFFFFF"/>
              </a:solidFill>
            </a:endParaRPr>
          </a:p>
          <a:p>
            <a:pPr algn="ctr"/>
            <a:r>
              <a:rPr lang="fr-FR" b="1" i="1" dirty="0" err="1" smtClean="0">
                <a:solidFill>
                  <a:srgbClr val="FFFFFF"/>
                </a:solidFill>
              </a:rPr>
              <a:t>getState</a:t>
            </a:r>
            <a:r>
              <a:rPr lang="fr-FR" b="1" i="1" dirty="0" smtClean="0">
                <a:solidFill>
                  <a:srgbClr val="FFFFFF"/>
                </a:solidFill>
              </a:rPr>
              <a:t>()</a:t>
            </a:r>
            <a:endParaRPr lang="fr" b="1" i="1" dirty="0">
              <a:solidFill>
                <a:srgbClr val="FFFFFF"/>
              </a:solidFill>
            </a:endParaRPr>
          </a:p>
        </p:txBody>
      </p:sp>
      <p:cxnSp>
        <p:nvCxnSpPr>
          <p:cNvPr id="190" name="Shape 190"/>
          <p:cNvCxnSpPr>
            <a:stCxn id="189" idx="2"/>
            <a:endCxn id="187" idx="0"/>
          </p:cNvCxnSpPr>
          <p:nvPr/>
        </p:nvCxnSpPr>
        <p:spPr>
          <a:xfrm flipH="1">
            <a:off x="1343198" y="3181752"/>
            <a:ext cx="1389310" cy="1589226"/>
          </a:xfrm>
          <a:prstGeom prst="straightConnector1">
            <a:avLst/>
          </a:prstGeom>
          <a:noFill/>
          <a:ln w="9525" cap="flat" cmpd="sng">
            <a:solidFill>
              <a:schemeClr val="dk2"/>
            </a:solidFill>
            <a:prstDash val="solid"/>
            <a:round/>
            <a:headEnd type="none" w="lg" len="lg"/>
            <a:tailEnd type="triangle" w="lg" len="lg"/>
          </a:ln>
        </p:spPr>
      </p:cxnSp>
      <p:cxnSp>
        <p:nvCxnSpPr>
          <p:cNvPr id="191" name="Shape 191"/>
          <p:cNvCxnSpPr>
            <a:stCxn id="189" idx="2"/>
            <a:endCxn id="188" idx="0"/>
          </p:cNvCxnSpPr>
          <p:nvPr/>
        </p:nvCxnSpPr>
        <p:spPr>
          <a:xfrm>
            <a:off x="2732508" y="3181752"/>
            <a:ext cx="1426990" cy="1589226"/>
          </a:xfrm>
          <a:prstGeom prst="straightConnector1">
            <a:avLst/>
          </a:prstGeom>
          <a:noFill/>
          <a:ln w="9525" cap="flat" cmpd="sng">
            <a:solidFill>
              <a:schemeClr val="dk2"/>
            </a:solidFill>
            <a:prstDash val="solid"/>
            <a:round/>
            <a:headEnd type="none" w="lg" len="lg"/>
            <a:tailEnd type="triangle" w="lg" len="lg"/>
          </a:ln>
        </p:spPr>
      </p:cxnSp>
      <p:sp>
        <p:nvSpPr>
          <p:cNvPr id="192" name="Shape 192"/>
          <p:cNvSpPr txBox="1"/>
          <p:nvPr/>
        </p:nvSpPr>
        <p:spPr>
          <a:xfrm>
            <a:off x="864968" y="4096883"/>
            <a:ext cx="1720690" cy="530400"/>
          </a:xfrm>
          <a:prstGeom prst="rect">
            <a:avLst/>
          </a:prstGeom>
          <a:noFill/>
          <a:ln>
            <a:noFill/>
          </a:ln>
        </p:spPr>
        <p:txBody>
          <a:bodyPr lIns="121900" tIns="121900" rIns="121900" bIns="121900" anchor="t" anchorCtr="0">
            <a:noAutofit/>
          </a:bodyPr>
          <a:lstStyle/>
          <a:p>
            <a:pPr>
              <a:lnSpc>
                <a:spcPct val="150000"/>
              </a:lnSpc>
              <a:buClr>
                <a:schemeClr val="dk1"/>
              </a:buClr>
              <a:buSzPct val="100000"/>
            </a:pPr>
            <a:r>
              <a:rPr lang="fr-FR" sz="1400" dirty="0" err="1">
                <a:solidFill>
                  <a:schemeClr val="dk1"/>
                </a:solidFill>
                <a:highlight>
                  <a:srgbClr val="FFFFFF"/>
                </a:highlight>
                <a:latin typeface="Consolas"/>
                <a:ea typeface="Consolas"/>
                <a:cs typeface="Consolas"/>
                <a:sym typeface="Consolas"/>
              </a:rPr>
              <a:t>s</a:t>
            </a:r>
            <a:r>
              <a:rPr lang="fr-FR" sz="1400" dirty="0" err="1" smtClean="0">
                <a:solidFill>
                  <a:schemeClr val="dk1"/>
                </a:solidFill>
                <a:highlight>
                  <a:srgbClr val="FFFFFF"/>
                </a:highlight>
                <a:latin typeface="Consolas"/>
                <a:ea typeface="Consolas"/>
                <a:cs typeface="Consolas"/>
                <a:sym typeface="Consolas"/>
              </a:rPr>
              <a:t>tate.articles</a:t>
            </a:r>
            <a:endParaRPr sz="2400" dirty="0"/>
          </a:p>
        </p:txBody>
      </p:sp>
      <p:sp>
        <p:nvSpPr>
          <p:cNvPr id="193" name="Shape 193"/>
          <p:cNvSpPr txBox="1"/>
          <p:nvPr/>
        </p:nvSpPr>
        <p:spPr>
          <a:xfrm>
            <a:off x="2735244" y="4127145"/>
            <a:ext cx="4985814" cy="444400"/>
          </a:xfrm>
          <a:prstGeom prst="rect">
            <a:avLst/>
          </a:prstGeom>
          <a:noFill/>
          <a:ln>
            <a:noFill/>
          </a:ln>
        </p:spPr>
        <p:txBody>
          <a:bodyPr lIns="121900" tIns="121900" rIns="121900" bIns="121900" anchor="t" anchorCtr="0">
            <a:noAutofit/>
          </a:bodyPr>
          <a:lstStyle/>
          <a:p>
            <a:pPr>
              <a:lnSpc>
                <a:spcPct val="150000"/>
              </a:lnSpc>
            </a:pPr>
            <a:r>
              <a:rPr lang="fr-FR" sz="1400" dirty="0" smtClean="0">
                <a:solidFill>
                  <a:schemeClr val="dk1"/>
                </a:solidFill>
                <a:highlight>
                  <a:srgbClr val="FFFFFF"/>
                </a:highlight>
                <a:latin typeface="Consolas"/>
                <a:ea typeface="Consolas"/>
                <a:cs typeface="Consolas"/>
                <a:sym typeface="Consolas"/>
              </a:rPr>
              <a:t>state</a:t>
            </a:r>
            <a:r>
              <a:rPr lang="fr" sz="1400" dirty="0" smtClean="0">
                <a:solidFill>
                  <a:schemeClr val="dk1"/>
                </a:solidFill>
                <a:highlight>
                  <a:srgbClr val="FFFFFF"/>
                </a:highlight>
                <a:latin typeface="Consolas"/>
                <a:ea typeface="Consolas"/>
                <a:cs typeface="Consolas"/>
                <a:sym typeface="Consolas"/>
              </a:rPr>
              <a:t>.</a:t>
            </a:r>
            <a:r>
              <a:rPr lang="fr" sz="1400" dirty="0" err="1" smtClean="0">
                <a:solidFill>
                  <a:schemeClr val="dk1"/>
                </a:solidFill>
                <a:highlight>
                  <a:srgbClr val="FFFFFF"/>
                </a:highlight>
                <a:latin typeface="Consolas"/>
                <a:ea typeface="Consolas"/>
                <a:cs typeface="Consolas"/>
                <a:sym typeface="Consolas"/>
              </a:rPr>
              <a:t>articles.</a:t>
            </a:r>
            <a:r>
              <a:rPr lang="fr" sz="1400" dirty="0" err="1" smtClean="0">
                <a:solidFill>
                  <a:srgbClr val="A535AE"/>
                </a:solidFill>
                <a:highlight>
                  <a:srgbClr val="FFFFFF"/>
                </a:highlight>
                <a:latin typeface="Consolas"/>
                <a:ea typeface="Consolas"/>
                <a:cs typeface="Consolas"/>
                <a:sym typeface="Consolas"/>
              </a:rPr>
              <a:t>find</a:t>
            </a:r>
            <a:r>
              <a:rPr lang="fr" sz="1400" dirty="0" smtClean="0">
                <a:solidFill>
                  <a:schemeClr val="dk1"/>
                </a:solidFill>
                <a:highlight>
                  <a:srgbClr val="FFFFFF"/>
                </a:highlight>
                <a:latin typeface="Consolas"/>
                <a:ea typeface="Consolas"/>
                <a:cs typeface="Consolas"/>
                <a:sym typeface="Consolas"/>
              </a:rPr>
              <a:t>(a </a:t>
            </a:r>
            <a:r>
              <a:rPr lang="fr" sz="1400" dirty="0">
                <a:solidFill>
                  <a:srgbClr val="FF5600"/>
                </a:solidFill>
                <a:highlight>
                  <a:srgbClr val="FFFFFF"/>
                </a:highlight>
                <a:latin typeface="Consolas"/>
                <a:ea typeface="Consolas"/>
                <a:cs typeface="Consolas"/>
                <a:sym typeface="Consolas"/>
              </a:rPr>
              <a:t>=&gt;</a:t>
            </a:r>
            <a:r>
              <a:rPr lang="fr" sz="1400" dirty="0">
                <a:solidFill>
                  <a:schemeClr val="dk1"/>
                </a:solidFill>
                <a:highlight>
                  <a:srgbClr val="FFFFFF"/>
                </a:highlight>
                <a:latin typeface="Consolas"/>
                <a:ea typeface="Consolas"/>
                <a:cs typeface="Consolas"/>
                <a:sym typeface="Consolas"/>
              </a:rPr>
              <a:t> </a:t>
            </a:r>
            <a:r>
              <a:rPr lang="fr" sz="1400" dirty="0" err="1" smtClean="0">
                <a:solidFill>
                  <a:schemeClr val="dk1"/>
                </a:solidFill>
                <a:highlight>
                  <a:srgbClr val="FFFFFF"/>
                </a:highlight>
                <a:latin typeface="Consolas"/>
                <a:ea typeface="Consolas"/>
                <a:cs typeface="Consolas"/>
                <a:sym typeface="Consolas"/>
              </a:rPr>
              <a:t>a.guid</a:t>
            </a:r>
            <a:r>
              <a:rPr lang="fr" sz="1400" dirty="0" smtClean="0">
                <a:solidFill>
                  <a:schemeClr val="dk1"/>
                </a:solidFill>
                <a:highlight>
                  <a:srgbClr val="FFFFFF"/>
                </a:highlight>
                <a:latin typeface="Consolas"/>
                <a:ea typeface="Consolas"/>
                <a:cs typeface="Consolas"/>
                <a:sym typeface="Consolas"/>
              </a:rPr>
              <a:t> </a:t>
            </a:r>
            <a:r>
              <a:rPr lang="fr-FR" sz="1400" dirty="0" smtClean="0">
                <a:solidFill>
                  <a:schemeClr val="accent2"/>
                </a:solidFill>
                <a:highlight>
                  <a:srgbClr val="FFFFFF"/>
                </a:highlight>
                <a:latin typeface="Consolas"/>
                <a:ea typeface="Consolas"/>
                <a:cs typeface="Consolas"/>
                <a:sym typeface="Consolas"/>
              </a:rPr>
              <a:t>==</a:t>
            </a:r>
            <a:r>
              <a:rPr lang="fr" sz="1400" dirty="0" smtClean="0">
                <a:solidFill>
                  <a:srgbClr val="FF5600"/>
                </a:solidFill>
                <a:highlight>
                  <a:srgbClr val="FFFFFF"/>
                </a:highlight>
                <a:latin typeface="Consolas"/>
                <a:ea typeface="Consolas"/>
                <a:cs typeface="Consolas"/>
                <a:sym typeface="Consolas"/>
              </a:rPr>
              <a:t>=</a:t>
            </a:r>
            <a:r>
              <a:rPr lang="fr" sz="1400" dirty="0" smtClean="0">
                <a:solidFill>
                  <a:schemeClr val="dk1"/>
                </a:solidFill>
                <a:highlight>
                  <a:srgbClr val="FFFFFF"/>
                </a:highlight>
                <a:latin typeface="Consolas"/>
                <a:ea typeface="Consolas"/>
                <a:cs typeface="Consolas"/>
                <a:sym typeface="Consolas"/>
              </a:rPr>
              <a:t> </a:t>
            </a:r>
            <a:r>
              <a:rPr lang="fr" sz="1400" dirty="0" err="1">
                <a:solidFill>
                  <a:schemeClr val="dk1"/>
                </a:solidFill>
                <a:highlight>
                  <a:srgbClr val="FFFFFF"/>
                </a:highlight>
                <a:latin typeface="Consolas"/>
                <a:ea typeface="Consolas"/>
                <a:cs typeface="Consolas"/>
                <a:sym typeface="Consolas"/>
              </a:rPr>
              <a:t>props.</a:t>
            </a:r>
            <a:r>
              <a:rPr lang="fr" sz="1400" dirty="0" err="1">
                <a:solidFill>
                  <a:srgbClr val="A535AE"/>
                </a:solidFill>
                <a:highlight>
                  <a:srgbClr val="FFFFFF"/>
                </a:highlight>
                <a:latin typeface="Consolas"/>
                <a:ea typeface="Consolas"/>
                <a:cs typeface="Consolas"/>
                <a:sym typeface="Consolas"/>
              </a:rPr>
              <a:t>id</a:t>
            </a:r>
            <a:r>
              <a:rPr lang="fr" sz="1400" dirty="0">
                <a:solidFill>
                  <a:schemeClr val="dk1"/>
                </a:solidFill>
                <a:highlight>
                  <a:srgbClr val="FFFFFF"/>
                </a:highlight>
                <a:latin typeface="Consolas"/>
                <a:ea typeface="Consolas"/>
                <a:cs typeface="Consolas"/>
                <a:sym typeface="Consolas"/>
              </a:rPr>
              <a:t>)</a:t>
            </a:r>
          </a:p>
        </p:txBody>
      </p:sp>
      <p:sp>
        <p:nvSpPr>
          <p:cNvPr id="10" name="Titr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smtClean="0"/>
              <a:t>Redux</a:t>
            </a:r>
            <a:r>
              <a:rPr lang="fr-FR" dirty="0" smtClean="0"/>
              <a:t> par l’exemple</a:t>
            </a:r>
            <a:endParaRPr lang="fr-FR" b="1" dirty="0"/>
          </a:p>
        </p:txBody>
      </p:sp>
      <p:sp>
        <p:nvSpPr>
          <p:cNvPr id="24" name="Espace réservé du numéro de diapositive 23"/>
          <p:cNvSpPr>
            <a:spLocks noGrp="1"/>
          </p:cNvSpPr>
          <p:nvPr>
            <p:ph type="sldNum" idx="12"/>
          </p:nvPr>
        </p:nvSpPr>
        <p:spPr/>
        <p:txBody>
          <a:bodyPr/>
          <a:lstStyle/>
          <a:p>
            <a:fld id="{00000000-1234-1234-1234-123412341234}" type="slidenum">
              <a:rPr lang="fr" smtClean="0"/>
              <a:pPr/>
              <a:t>19</a:t>
            </a:fld>
            <a:endParaRPr lang="fr"/>
          </a:p>
        </p:txBody>
      </p:sp>
      <p:sp>
        <p:nvSpPr>
          <p:cNvPr id="33" name="Espace réservé du numéro de diapositive 139"/>
          <p:cNvSpPr txBox="1">
            <a:spLocks/>
          </p:cNvSpPr>
          <p:nvPr/>
        </p:nvSpPr>
        <p:spPr>
          <a:xfrm>
            <a:off x="11296609" y="6217621"/>
            <a:ext cx="731600" cy="524800"/>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fr" smtClean="0"/>
              <a:pPr/>
              <a:t>19</a:t>
            </a:fld>
            <a:endParaRPr lang="fr"/>
          </a:p>
        </p:txBody>
      </p:sp>
      <p:sp>
        <p:nvSpPr>
          <p:cNvPr id="34" name="Espace réservé du numéro de diapositive 4"/>
          <p:cNvSpPr txBox="1">
            <a:spLocks/>
          </p:cNvSpPr>
          <p:nvPr/>
        </p:nvSpPr>
        <p:spPr>
          <a:xfrm>
            <a:off x="11296609" y="6217621"/>
            <a:ext cx="731600" cy="524800"/>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fr" smtClean="0"/>
              <a:pPr/>
              <a:t>19</a:t>
            </a:fld>
            <a:endParaRPr lang="fr"/>
          </a:p>
        </p:txBody>
      </p:sp>
      <p:sp>
        <p:nvSpPr>
          <p:cNvPr id="35" name="Rectangle 34"/>
          <p:cNvSpPr/>
          <p:nvPr/>
        </p:nvSpPr>
        <p:spPr>
          <a:xfrm>
            <a:off x="0" y="6375400"/>
            <a:ext cx="12192000" cy="482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space réservé du numéro de diapositive 4"/>
          <p:cNvSpPr txBox="1">
            <a:spLocks/>
          </p:cNvSpPr>
          <p:nvPr/>
        </p:nvSpPr>
        <p:spPr>
          <a:xfrm>
            <a:off x="11493500" y="6434137"/>
            <a:ext cx="520700" cy="365125"/>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smtClean="0">
                <a:solidFill>
                  <a:schemeClr val="bg1"/>
                </a:solidFill>
              </a:rPr>
              <a:t>16</a:t>
            </a:r>
            <a:endParaRPr lang="fr-FR" sz="2000" b="1" dirty="0">
              <a:solidFill>
                <a:schemeClr val="bg1"/>
              </a:solidFill>
            </a:endParaRPr>
          </a:p>
        </p:txBody>
      </p:sp>
      <p:sp>
        <p:nvSpPr>
          <p:cNvPr id="37" name="Parallélogramme 36"/>
          <p:cNvSpPr/>
          <p:nvPr/>
        </p:nvSpPr>
        <p:spPr>
          <a:xfrm>
            <a:off x="-127000"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tx1">
                    <a:lumMod val="50000"/>
                    <a:lumOff val="50000"/>
                  </a:schemeClr>
                </a:solidFill>
              </a:rPr>
              <a:t>Etat de l’art</a:t>
            </a:r>
            <a:endParaRPr lang="fr-FR" sz="1600" dirty="0">
              <a:solidFill>
                <a:schemeClr val="tx1">
                  <a:lumMod val="50000"/>
                  <a:lumOff val="50000"/>
                </a:schemeClr>
              </a:solidFill>
            </a:endParaRPr>
          </a:p>
        </p:txBody>
      </p:sp>
      <p:sp>
        <p:nvSpPr>
          <p:cNvPr id="38" name="Parallélogramme 37"/>
          <p:cNvSpPr/>
          <p:nvPr/>
        </p:nvSpPr>
        <p:spPr>
          <a:xfrm>
            <a:off x="1752600"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tx1">
                    <a:lumMod val="50000"/>
                    <a:lumOff val="50000"/>
                  </a:schemeClr>
                </a:solidFill>
              </a:rPr>
              <a:t>React</a:t>
            </a:r>
            <a:endParaRPr lang="fr-FR" sz="1600" dirty="0">
              <a:solidFill>
                <a:schemeClr val="tx1">
                  <a:lumMod val="50000"/>
                  <a:lumOff val="50000"/>
                </a:schemeClr>
              </a:solidFill>
            </a:endParaRPr>
          </a:p>
        </p:txBody>
      </p:sp>
      <p:sp>
        <p:nvSpPr>
          <p:cNvPr id="39" name="Parallélogramme 38"/>
          <p:cNvSpPr/>
          <p:nvPr/>
        </p:nvSpPr>
        <p:spPr>
          <a:xfrm>
            <a:off x="3632200" y="6375400"/>
            <a:ext cx="1980000" cy="488949"/>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bg1"/>
                </a:solidFill>
              </a:rPr>
              <a:t>Redux</a:t>
            </a:r>
            <a:endParaRPr lang="fr-FR" sz="1600" dirty="0">
              <a:solidFill>
                <a:schemeClr val="bg1"/>
              </a:solidFill>
            </a:endParaRPr>
          </a:p>
        </p:txBody>
      </p:sp>
      <p:sp>
        <p:nvSpPr>
          <p:cNvPr id="40" name="Parallélogramme 39"/>
          <p:cNvSpPr/>
          <p:nvPr/>
        </p:nvSpPr>
        <p:spPr>
          <a:xfrm>
            <a:off x="55118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React</a:t>
            </a:r>
            <a:r>
              <a:rPr lang="fr-FR" sz="1600" dirty="0" smtClean="0">
                <a:solidFill>
                  <a:srgbClr val="0070C0"/>
                </a:solidFill>
              </a:rPr>
              <a:t> Native</a:t>
            </a:r>
            <a:endParaRPr lang="fr-FR" sz="1600" dirty="0">
              <a:solidFill>
                <a:srgbClr val="0070C0"/>
              </a:solidFill>
            </a:endParaRPr>
          </a:p>
        </p:txBody>
      </p:sp>
      <p:sp>
        <p:nvSpPr>
          <p:cNvPr id="41" name="Parallélogramme 40"/>
          <p:cNvSpPr/>
          <p:nvPr/>
        </p:nvSpPr>
        <p:spPr>
          <a:xfrm>
            <a:off x="73904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Tooling</a:t>
            </a:r>
            <a:endParaRPr lang="fr-FR" sz="1600" dirty="0">
              <a:solidFill>
                <a:srgbClr val="0070C0"/>
              </a:solidFill>
            </a:endParaRPr>
          </a:p>
        </p:txBody>
      </p:sp>
      <p:sp>
        <p:nvSpPr>
          <p:cNvPr id="42" name="Parallélogramme 41"/>
          <p:cNvSpPr/>
          <p:nvPr/>
        </p:nvSpPr>
        <p:spPr>
          <a:xfrm>
            <a:off x="92700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rgbClr val="0070C0"/>
                </a:solidFill>
              </a:rPr>
              <a:t>Bilan</a:t>
            </a:r>
            <a:endParaRPr lang="fr-FR" sz="1600" dirty="0">
              <a:solidFill>
                <a:srgbClr val="0070C0"/>
              </a:solidFill>
            </a:endParaRPr>
          </a:p>
        </p:txBody>
      </p:sp>
      <p:sp>
        <p:nvSpPr>
          <p:cNvPr id="2" name="Rectangle 1"/>
          <p:cNvSpPr/>
          <p:nvPr/>
        </p:nvSpPr>
        <p:spPr>
          <a:xfrm>
            <a:off x="6586290" y="1062257"/>
            <a:ext cx="3738117" cy="3693319"/>
          </a:xfrm>
          <a:prstGeom prst="rect">
            <a:avLst/>
          </a:prstGeom>
        </p:spPr>
        <p:txBody>
          <a:bodyPr wrap="square">
            <a:spAutoFit/>
          </a:bodyPr>
          <a:lstStyle/>
          <a:p>
            <a:r>
              <a:rPr lang="pl-PL" dirty="0" err="1">
                <a:solidFill>
                  <a:srgbClr val="FF5600"/>
                </a:solidFill>
                <a:latin typeface="Consolas" charset="0"/>
              </a:rPr>
              <a:t>const</a:t>
            </a:r>
            <a:r>
              <a:rPr lang="pl-PL" dirty="0">
                <a:solidFill>
                  <a:srgbClr val="000000"/>
                </a:solidFill>
                <a:latin typeface="Consolas" charset="0"/>
              </a:rPr>
              <a:t> </a:t>
            </a:r>
            <a:r>
              <a:rPr lang="pl-PL" dirty="0" err="1">
                <a:solidFill>
                  <a:srgbClr val="000000"/>
                </a:solidFill>
                <a:latin typeface="Consolas" charset="0"/>
              </a:rPr>
              <a:t>state</a:t>
            </a:r>
            <a:r>
              <a:rPr lang="pl-PL" dirty="0">
                <a:solidFill>
                  <a:srgbClr val="000000"/>
                </a:solidFill>
                <a:latin typeface="Consolas" charset="0"/>
              </a:rPr>
              <a:t> </a:t>
            </a:r>
            <a:r>
              <a:rPr lang="pl-PL" dirty="0">
                <a:solidFill>
                  <a:srgbClr val="FF5600"/>
                </a:solidFill>
                <a:latin typeface="Consolas" charset="0"/>
              </a:rPr>
              <a:t>=</a:t>
            </a:r>
            <a:r>
              <a:rPr lang="pl-PL" dirty="0">
                <a:solidFill>
                  <a:srgbClr val="000000"/>
                </a:solidFill>
                <a:latin typeface="Consolas" charset="0"/>
              </a:rPr>
              <a:t> {</a:t>
            </a:r>
            <a:br>
              <a:rPr lang="pl-PL" dirty="0">
                <a:solidFill>
                  <a:srgbClr val="000000"/>
                </a:solidFill>
                <a:latin typeface="Consolas" charset="0"/>
              </a:rPr>
            </a:br>
            <a:r>
              <a:rPr lang="pl-PL" dirty="0">
                <a:solidFill>
                  <a:srgbClr val="000000"/>
                </a:solidFill>
                <a:latin typeface="Consolas" charset="0"/>
              </a:rPr>
              <a:t> </a:t>
            </a:r>
            <a:r>
              <a:rPr lang="pl-PL" dirty="0" err="1">
                <a:solidFill>
                  <a:srgbClr val="000000"/>
                </a:solidFill>
                <a:latin typeface="Consolas" charset="0"/>
              </a:rPr>
              <a:t>articles</a:t>
            </a:r>
            <a:r>
              <a:rPr lang="pl-PL" dirty="0">
                <a:solidFill>
                  <a:srgbClr val="000000"/>
                </a:solidFill>
                <a:latin typeface="Consolas" charset="0"/>
              </a:rPr>
              <a:t>: [</a:t>
            </a:r>
            <a:br>
              <a:rPr lang="pl-PL" dirty="0">
                <a:solidFill>
                  <a:srgbClr val="000000"/>
                </a:solidFill>
                <a:latin typeface="Consolas" charset="0"/>
              </a:rPr>
            </a:br>
            <a:r>
              <a:rPr lang="pl-PL" dirty="0">
                <a:solidFill>
                  <a:srgbClr val="000000"/>
                </a:solidFill>
                <a:latin typeface="Consolas" charset="0"/>
              </a:rPr>
              <a:t>   {</a:t>
            </a:r>
            <a:br>
              <a:rPr lang="pl-PL" dirty="0">
                <a:solidFill>
                  <a:srgbClr val="000000"/>
                </a:solidFill>
                <a:latin typeface="Consolas" charset="0"/>
              </a:rPr>
            </a:br>
            <a:r>
              <a:rPr lang="pl-PL" dirty="0">
                <a:solidFill>
                  <a:srgbClr val="000000"/>
                </a:solidFill>
                <a:latin typeface="Consolas" charset="0"/>
              </a:rPr>
              <a:t>       </a:t>
            </a:r>
            <a:r>
              <a:rPr lang="pl-PL" dirty="0" err="1">
                <a:solidFill>
                  <a:srgbClr val="000000"/>
                </a:solidFill>
                <a:latin typeface="Consolas" charset="0"/>
              </a:rPr>
              <a:t>guid</a:t>
            </a:r>
            <a:r>
              <a:rPr lang="pl-PL" dirty="0">
                <a:solidFill>
                  <a:srgbClr val="000000"/>
                </a:solidFill>
                <a:latin typeface="Consolas" charset="0"/>
              </a:rPr>
              <a:t>: ‘</a:t>
            </a:r>
            <a:r>
              <a:rPr lang="pl-PL" dirty="0" err="1">
                <a:solidFill>
                  <a:srgbClr val="000000"/>
                </a:solidFill>
                <a:latin typeface="Consolas" charset="0"/>
              </a:rPr>
              <a:t>myId</a:t>
            </a:r>
            <a:r>
              <a:rPr lang="pl-PL" dirty="0">
                <a:solidFill>
                  <a:srgbClr val="000000"/>
                </a:solidFill>
                <a:latin typeface="Consolas" charset="0"/>
              </a:rPr>
              <a:t>’,</a:t>
            </a:r>
            <a:br>
              <a:rPr lang="pl-PL" dirty="0">
                <a:solidFill>
                  <a:srgbClr val="000000"/>
                </a:solidFill>
                <a:latin typeface="Consolas" charset="0"/>
              </a:rPr>
            </a:br>
            <a:r>
              <a:rPr lang="pl-PL" dirty="0">
                <a:solidFill>
                  <a:srgbClr val="000000"/>
                </a:solidFill>
                <a:latin typeface="Consolas" charset="0"/>
              </a:rPr>
              <a:t>       </a:t>
            </a:r>
            <a:r>
              <a:rPr lang="pl-PL" dirty="0" err="1">
                <a:solidFill>
                  <a:srgbClr val="000000"/>
                </a:solidFill>
                <a:latin typeface="Consolas" charset="0"/>
              </a:rPr>
              <a:t>title</a:t>
            </a:r>
            <a:r>
              <a:rPr lang="pl-PL" dirty="0">
                <a:solidFill>
                  <a:srgbClr val="000000"/>
                </a:solidFill>
                <a:latin typeface="Consolas" charset="0"/>
              </a:rPr>
              <a:t>: ‘</a:t>
            </a:r>
            <a:r>
              <a:rPr lang="pl-PL" dirty="0" err="1">
                <a:solidFill>
                  <a:srgbClr val="000000"/>
                </a:solidFill>
                <a:latin typeface="Consolas" charset="0"/>
              </a:rPr>
              <a:t>myTitle</a:t>
            </a:r>
            <a:r>
              <a:rPr lang="pl-PL" dirty="0">
                <a:solidFill>
                  <a:srgbClr val="000000"/>
                </a:solidFill>
                <a:latin typeface="Consolas" charset="0"/>
              </a:rPr>
              <a:t>’,</a:t>
            </a:r>
            <a:br>
              <a:rPr lang="pl-PL" dirty="0">
                <a:solidFill>
                  <a:srgbClr val="000000"/>
                </a:solidFill>
                <a:latin typeface="Consolas" charset="0"/>
              </a:rPr>
            </a:br>
            <a:r>
              <a:rPr lang="pl-PL" dirty="0">
                <a:solidFill>
                  <a:srgbClr val="000000"/>
                </a:solidFill>
                <a:latin typeface="Consolas" charset="0"/>
              </a:rPr>
              <a:t>      </a:t>
            </a:r>
            <a:r>
              <a:rPr lang="pl-PL" dirty="0">
                <a:solidFill>
                  <a:srgbClr val="2F9C0A"/>
                </a:solidFill>
                <a:latin typeface="Consolas" charset="0"/>
              </a:rPr>
              <a:t> // ...</a:t>
            </a:r>
            <a:r>
              <a:rPr lang="pl-PL" dirty="0">
                <a:solidFill>
                  <a:srgbClr val="000000"/>
                </a:solidFill>
                <a:latin typeface="Consolas" charset="0"/>
              </a:rPr>
              <a:t/>
            </a:r>
            <a:br>
              <a:rPr lang="pl-PL" dirty="0">
                <a:solidFill>
                  <a:srgbClr val="000000"/>
                </a:solidFill>
                <a:latin typeface="Consolas" charset="0"/>
              </a:rPr>
            </a:br>
            <a:r>
              <a:rPr lang="pl-PL" dirty="0">
                <a:solidFill>
                  <a:srgbClr val="000000"/>
                </a:solidFill>
                <a:latin typeface="Consolas" charset="0"/>
              </a:rPr>
              <a:t>   },</a:t>
            </a:r>
            <a:br>
              <a:rPr lang="pl-PL" dirty="0">
                <a:solidFill>
                  <a:srgbClr val="000000"/>
                </a:solidFill>
                <a:latin typeface="Consolas" charset="0"/>
              </a:rPr>
            </a:br>
            <a:r>
              <a:rPr lang="pl-PL" dirty="0">
                <a:solidFill>
                  <a:srgbClr val="000000"/>
                </a:solidFill>
                <a:latin typeface="Consolas" charset="0"/>
              </a:rPr>
              <a:t>   </a:t>
            </a:r>
            <a:r>
              <a:rPr lang="pl-PL" dirty="0">
                <a:solidFill>
                  <a:srgbClr val="2F9C0A"/>
                </a:solidFill>
                <a:latin typeface="Consolas" charset="0"/>
              </a:rPr>
              <a:t>// ...</a:t>
            </a:r>
            <a:r>
              <a:rPr lang="pl-PL" dirty="0">
                <a:solidFill>
                  <a:srgbClr val="000000"/>
                </a:solidFill>
                <a:latin typeface="Consolas" charset="0"/>
              </a:rPr>
              <a:t/>
            </a:r>
            <a:br>
              <a:rPr lang="pl-PL" dirty="0">
                <a:solidFill>
                  <a:srgbClr val="000000"/>
                </a:solidFill>
                <a:latin typeface="Consolas" charset="0"/>
              </a:rPr>
            </a:br>
            <a:r>
              <a:rPr lang="pl-PL" dirty="0">
                <a:solidFill>
                  <a:srgbClr val="000000"/>
                </a:solidFill>
                <a:latin typeface="Consolas" charset="0"/>
              </a:rPr>
              <a:t> ], </a:t>
            </a:r>
            <a:br>
              <a:rPr lang="pl-PL" dirty="0">
                <a:solidFill>
                  <a:srgbClr val="000000"/>
                </a:solidFill>
                <a:latin typeface="Consolas" charset="0"/>
              </a:rPr>
            </a:br>
            <a:r>
              <a:rPr lang="pl-PL" dirty="0">
                <a:solidFill>
                  <a:srgbClr val="000000"/>
                </a:solidFill>
                <a:latin typeface="Consolas" charset="0"/>
              </a:rPr>
              <a:t> </a:t>
            </a:r>
            <a:r>
              <a:rPr lang="pl-PL" dirty="0">
                <a:solidFill>
                  <a:srgbClr val="2F9C0A"/>
                </a:solidFill>
                <a:latin typeface="Consolas" charset="0"/>
              </a:rPr>
              <a:t>// ...</a:t>
            </a:r>
            <a:br>
              <a:rPr lang="pl-PL" dirty="0">
                <a:solidFill>
                  <a:srgbClr val="2F9C0A"/>
                </a:solidFill>
                <a:latin typeface="Consolas" charset="0"/>
              </a:rPr>
            </a:br>
            <a:r>
              <a:rPr lang="pl-PL" dirty="0">
                <a:solidFill>
                  <a:srgbClr val="000000"/>
                </a:solidFill>
                <a:latin typeface="Consolas" charset="0"/>
              </a:rPr>
              <a:t>};</a:t>
            </a:r>
            <a:endParaRPr lang="pl-PL" dirty="0"/>
          </a:p>
          <a:p>
            <a:r>
              <a:rPr lang="pl-PL" dirty="0"/>
              <a:t/>
            </a:r>
            <a:br>
              <a:rPr lang="pl-PL" dirty="0"/>
            </a:br>
            <a:endParaRPr lang="pl-PL" b="0" dirty="0">
              <a:effectLst/>
            </a:endParaRPr>
          </a:p>
        </p:txBody>
      </p:sp>
    </p:spTree>
    <p:extLst>
      <p:ext uri="{BB962C8B-B14F-4D97-AF65-F5344CB8AC3E}">
        <p14:creationId xmlns:p14="http://schemas.microsoft.com/office/powerpoint/2010/main" val="32792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animBg="1"/>
      <p:bldP spid="188" grpId="0" animBg="1"/>
      <p:bldP spid="192" grpId="0"/>
      <p:bldP spid="193"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834" y="5390678"/>
            <a:ext cx="2303696" cy="1467322"/>
          </a:xfrm>
          <a:prstGeom prst="rect">
            <a:avLst/>
          </a:prstGeom>
        </p:spPr>
      </p:pic>
      <p:sp>
        <p:nvSpPr>
          <p:cNvPr id="8" name="Shape 60"/>
          <p:cNvSpPr txBox="1">
            <a:spLocks/>
          </p:cNvSpPr>
          <p:nvPr/>
        </p:nvSpPr>
        <p:spPr>
          <a:xfrm>
            <a:off x="-5561069" y="1609674"/>
            <a:ext cx="5996633" cy="4657562"/>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0"/>
              </a:spcBef>
              <a:buFont typeface="Arial"/>
              <a:buNone/>
            </a:pPr>
            <a:r>
              <a:rPr lang="fr" b="1" dirty="0" smtClean="0"/>
              <a:t>Julien LEICHER</a:t>
            </a:r>
            <a:endParaRPr lang="fr-FR" b="1" dirty="0" smtClean="0"/>
          </a:p>
          <a:p>
            <a:pPr>
              <a:spcBef>
                <a:spcPts val="0"/>
              </a:spcBef>
              <a:buFont typeface="Arial"/>
              <a:buNone/>
            </a:pPr>
            <a:endParaRPr lang="fr-FR" b="1" dirty="0" smtClean="0"/>
          </a:p>
          <a:p>
            <a:pPr>
              <a:spcBef>
                <a:spcPts val="0"/>
              </a:spcBef>
            </a:pPr>
            <a:r>
              <a:rPr lang="fr" dirty="0" err="1" smtClean="0"/>
              <a:t>Dév</a:t>
            </a:r>
            <a:r>
              <a:rPr lang="fr" dirty="0" smtClean="0"/>
              <a:t> </a:t>
            </a:r>
            <a:r>
              <a:rPr lang="fr" b="1" dirty="0" smtClean="0"/>
              <a:t>.Net</a:t>
            </a:r>
            <a:endParaRPr lang="fr-FR" b="1" dirty="0" smtClean="0"/>
          </a:p>
          <a:p>
            <a:pPr>
              <a:spcBef>
                <a:spcPts val="0"/>
              </a:spcBef>
            </a:pPr>
            <a:r>
              <a:rPr lang="fr" dirty="0" smtClean="0"/>
              <a:t>Aime</a:t>
            </a:r>
            <a:endParaRPr lang="fr-FR" dirty="0"/>
          </a:p>
          <a:p>
            <a:pPr lvl="1">
              <a:spcBef>
                <a:spcPts val="0"/>
              </a:spcBef>
            </a:pPr>
            <a:r>
              <a:rPr lang="fr" dirty="0" smtClean="0"/>
              <a:t>Le langage Go</a:t>
            </a:r>
            <a:endParaRPr lang="fr-FR" dirty="0" smtClean="0"/>
          </a:p>
          <a:p>
            <a:pPr lvl="1">
              <a:spcBef>
                <a:spcPts val="0"/>
              </a:spcBef>
            </a:pPr>
            <a:r>
              <a:rPr lang="fr" dirty="0" err="1" smtClean="0"/>
              <a:t>Env</a:t>
            </a:r>
            <a:r>
              <a:rPr lang="fr" dirty="0" smtClean="0"/>
              <a:t> JS (</a:t>
            </a:r>
            <a:r>
              <a:rPr lang="fr" dirty="0" err="1" smtClean="0"/>
              <a:t>React</a:t>
            </a:r>
            <a:r>
              <a:rPr lang="fr" dirty="0" smtClean="0"/>
              <a:t>, </a:t>
            </a:r>
            <a:r>
              <a:rPr lang="fr" dirty="0" err="1" smtClean="0"/>
              <a:t>React</a:t>
            </a:r>
            <a:r>
              <a:rPr lang="fr" dirty="0" smtClean="0"/>
              <a:t>-Native)</a:t>
            </a:r>
            <a:endParaRPr lang="fr-FR" dirty="0" smtClean="0"/>
          </a:p>
          <a:p>
            <a:pPr lvl="1">
              <a:spcBef>
                <a:spcPts val="0"/>
              </a:spcBef>
            </a:pPr>
            <a:r>
              <a:rPr lang="fr" dirty="0" smtClean="0"/>
              <a:t>Le monde du libre</a:t>
            </a:r>
          </a:p>
          <a:p>
            <a:pPr>
              <a:lnSpc>
                <a:spcPct val="150000"/>
              </a:lnSpc>
              <a:spcBef>
                <a:spcPts val="0"/>
              </a:spcBef>
              <a:buFont typeface="Arial"/>
              <a:buNone/>
            </a:pPr>
            <a:r>
              <a:rPr lang="fr" u="sng" dirty="0" smtClean="0">
                <a:solidFill>
                  <a:schemeClr val="hlink"/>
                </a:solidFill>
                <a:hlinkClick r:id="rId4"/>
              </a:rPr>
              <a:t>https://github.com/YuukanOO/</a:t>
            </a:r>
          </a:p>
          <a:p>
            <a:pPr>
              <a:lnSpc>
                <a:spcPct val="150000"/>
              </a:lnSpc>
              <a:spcBef>
                <a:spcPts val="0"/>
              </a:spcBef>
              <a:buFont typeface="Arial"/>
              <a:buNone/>
            </a:pPr>
            <a:r>
              <a:rPr lang="fr" u="sng" dirty="0" smtClean="0">
                <a:solidFill>
                  <a:schemeClr val="hlink"/>
                </a:solidFill>
                <a:hlinkClick r:id="rId5"/>
              </a:rPr>
              <a:t>https://twitter.com/julien_leicher</a:t>
            </a:r>
          </a:p>
          <a:p>
            <a:pPr>
              <a:lnSpc>
                <a:spcPct val="150000"/>
              </a:lnSpc>
              <a:spcBef>
                <a:spcPts val="0"/>
              </a:spcBef>
              <a:buFont typeface="Arial"/>
              <a:buNone/>
            </a:pPr>
            <a:r>
              <a:rPr lang="fr" u="sng" dirty="0" smtClean="0">
                <a:solidFill>
                  <a:schemeClr val="hlink"/>
                </a:solidFill>
                <a:hlinkClick r:id="rId6"/>
              </a:rPr>
              <a:t>http://julien.leicher.me</a:t>
            </a:r>
          </a:p>
          <a:p>
            <a:pPr>
              <a:spcBef>
                <a:spcPts val="0"/>
              </a:spcBef>
              <a:buFont typeface="Arial"/>
              <a:buNone/>
            </a:pPr>
            <a:endParaRPr lang="fr" dirty="0" smtClean="0"/>
          </a:p>
          <a:p>
            <a:pPr>
              <a:spcBef>
                <a:spcPts val="0"/>
              </a:spcBef>
              <a:buFont typeface="Arial"/>
              <a:buNone/>
            </a:pPr>
            <a:endParaRPr lang="fr" dirty="0"/>
          </a:p>
        </p:txBody>
      </p:sp>
      <p:sp>
        <p:nvSpPr>
          <p:cNvPr id="9" name="Shape 61"/>
          <p:cNvSpPr txBox="1">
            <a:spLocks/>
          </p:cNvSpPr>
          <p:nvPr/>
        </p:nvSpPr>
        <p:spPr>
          <a:xfrm>
            <a:off x="12783229" y="1609675"/>
            <a:ext cx="5239819" cy="4328788"/>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0"/>
              </a:spcBef>
              <a:buFont typeface="Arial"/>
              <a:buNone/>
            </a:pPr>
            <a:r>
              <a:rPr lang="fr" b="1" dirty="0" smtClean="0"/>
              <a:t>Quentin BISSON</a:t>
            </a:r>
            <a:endParaRPr lang="fr-FR" b="1" dirty="0" smtClean="0"/>
          </a:p>
          <a:p>
            <a:pPr>
              <a:spcBef>
                <a:spcPts val="0"/>
              </a:spcBef>
              <a:buFont typeface="Arial"/>
              <a:buNone/>
            </a:pPr>
            <a:endParaRPr lang="fr-FR" b="1" dirty="0" smtClean="0"/>
          </a:p>
          <a:p>
            <a:pPr>
              <a:spcBef>
                <a:spcPts val="0"/>
              </a:spcBef>
            </a:pPr>
            <a:r>
              <a:rPr lang="fr" dirty="0" err="1" smtClean="0"/>
              <a:t>Dév</a:t>
            </a:r>
            <a:r>
              <a:rPr lang="fr" dirty="0" smtClean="0"/>
              <a:t> </a:t>
            </a:r>
            <a:r>
              <a:rPr lang="fr" b="1" dirty="0" smtClean="0"/>
              <a:t>Java EE</a:t>
            </a:r>
            <a:r>
              <a:rPr lang="fr" dirty="0" smtClean="0"/>
              <a:t> &amp;</a:t>
            </a:r>
            <a:r>
              <a:rPr lang="fr" b="1" dirty="0" smtClean="0"/>
              <a:t> JavaScript</a:t>
            </a:r>
            <a:endParaRPr lang="fr-FR" b="1" dirty="0" smtClean="0"/>
          </a:p>
          <a:p>
            <a:pPr>
              <a:spcBef>
                <a:spcPts val="0"/>
              </a:spcBef>
            </a:pPr>
            <a:r>
              <a:rPr lang="fr" dirty="0" smtClean="0"/>
              <a:t>Aime </a:t>
            </a:r>
            <a:endParaRPr lang="fr-FR" dirty="0"/>
          </a:p>
          <a:p>
            <a:pPr lvl="1">
              <a:spcBef>
                <a:spcPts val="0"/>
              </a:spcBef>
            </a:pPr>
            <a:r>
              <a:rPr lang="fr" dirty="0" smtClean="0"/>
              <a:t>Java</a:t>
            </a:r>
            <a:endParaRPr lang="fr-FR" dirty="0" smtClean="0"/>
          </a:p>
          <a:p>
            <a:pPr lvl="1">
              <a:spcBef>
                <a:spcPts val="0"/>
              </a:spcBef>
            </a:pPr>
            <a:r>
              <a:rPr lang="fr" dirty="0" smtClean="0"/>
              <a:t>Le JS (</a:t>
            </a:r>
            <a:r>
              <a:rPr lang="fr" dirty="0" err="1" smtClean="0"/>
              <a:t>React</a:t>
            </a:r>
            <a:r>
              <a:rPr lang="fr" dirty="0" smtClean="0"/>
              <a:t>, </a:t>
            </a:r>
            <a:r>
              <a:rPr lang="fr" dirty="0" err="1" smtClean="0"/>
              <a:t>Redux</a:t>
            </a:r>
            <a:r>
              <a:rPr lang="fr" dirty="0" smtClean="0"/>
              <a:t>, </a:t>
            </a:r>
            <a:r>
              <a:rPr lang="fr" dirty="0" err="1" smtClean="0"/>
              <a:t>React</a:t>
            </a:r>
            <a:r>
              <a:rPr lang="fr" dirty="0" smtClean="0"/>
              <a:t> Native)</a:t>
            </a:r>
            <a:endParaRPr lang="fr-FR" dirty="0" smtClean="0"/>
          </a:p>
          <a:p>
            <a:pPr lvl="1">
              <a:spcBef>
                <a:spcPts val="0"/>
              </a:spcBef>
            </a:pPr>
            <a:r>
              <a:rPr lang="fr" dirty="0" smtClean="0"/>
              <a:t>Le monde du libre</a:t>
            </a:r>
            <a:endParaRPr lang="fr-FR" dirty="0"/>
          </a:p>
          <a:p>
            <a:pPr marL="914400" lvl="1">
              <a:spcBef>
                <a:spcPts val="0"/>
              </a:spcBef>
            </a:pPr>
            <a:endParaRPr lang="fr" dirty="0" smtClean="0"/>
          </a:p>
          <a:p>
            <a:pPr>
              <a:spcBef>
                <a:spcPts val="0"/>
              </a:spcBef>
              <a:buFont typeface="Arial"/>
              <a:buNone/>
            </a:pPr>
            <a:r>
              <a:rPr lang="fr" u="sng" dirty="0" smtClean="0">
                <a:solidFill>
                  <a:schemeClr val="hlink"/>
                </a:solidFill>
                <a:hlinkClick r:id="rId7"/>
              </a:rPr>
              <a:t>https://twitter.com/QBisson</a:t>
            </a:r>
            <a:endParaRPr lang="fr-FR" u="sng" dirty="0" smtClean="0">
              <a:solidFill>
                <a:schemeClr val="hlink"/>
              </a:solidFill>
              <a:hlinkClick r:id="rId7"/>
            </a:endParaRPr>
          </a:p>
          <a:p>
            <a:pPr>
              <a:spcBef>
                <a:spcPts val="0"/>
              </a:spcBef>
              <a:buFont typeface="Arial"/>
              <a:buNone/>
            </a:pPr>
            <a:endParaRPr lang="fr" u="sng" dirty="0" smtClean="0">
              <a:solidFill>
                <a:schemeClr val="hlink"/>
              </a:solidFill>
              <a:hlinkClick r:id="rId7"/>
            </a:endParaRPr>
          </a:p>
          <a:p>
            <a:pPr>
              <a:spcBef>
                <a:spcPts val="0"/>
              </a:spcBef>
              <a:buFont typeface="Arial"/>
              <a:buNone/>
            </a:pPr>
            <a:r>
              <a:rPr lang="fr" u="sng" dirty="0" smtClean="0">
                <a:solidFill>
                  <a:schemeClr val="hlink"/>
                </a:solidFill>
                <a:hlinkClick r:id="rId8"/>
              </a:rPr>
              <a:t>https://github.com/omegas27</a:t>
            </a:r>
          </a:p>
          <a:p>
            <a:pPr>
              <a:spcBef>
                <a:spcPts val="0"/>
              </a:spcBef>
              <a:buFont typeface="Arial"/>
              <a:buNone/>
            </a:pPr>
            <a:endParaRPr lang="fr" dirty="0" smtClean="0"/>
          </a:p>
          <a:p>
            <a:pPr>
              <a:spcBef>
                <a:spcPts val="0"/>
              </a:spcBef>
              <a:buFont typeface="Arial"/>
              <a:buNone/>
            </a:pPr>
            <a:endParaRPr lang="fr" dirty="0" smtClean="0"/>
          </a:p>
          <a:p>
            <a:pPr>
              <a:spcBef>
                <a:spcPts val="0"/>
              </a:spcBef>
              <a:buFont typeface="Arial"/>
              <a:buNone/>
            </a:pPr>
            <a:endParaRPr lang="fr" dirty="0"/>
          </a:p>
        </p:txBody>
      </p:sp>
      <p:pic>
        <p:nvPicPr>
          <p:cNvPr id="10" name="Shape 62" descr="5581659946a5d812b15ee2db2cffa7f4_400x400.jpeg"/>
          <p:cNvPicPr preferRelativeResize="0"/>
          <p:nvPr/>
        </p:nvPicPr>
        <p:blipFill>
          <a:blip r:embed="rId9">
            <a:alphaModFix/>
          </a:blip>
          <a:stretch>
            <a:fillRect/>
          </a:stretch>
        </p:blipFill>
        <p:spPr>
          <a:xfrm>
            <a:off x="-3212291" y="234398"/>
            <a:ext cx="1299075" cy="1299075"/>
          </a:xfrm>
          <a:prstGeom prst="rect">
            <a:avLst/>
          </a:prstGeom>
          <a:noFill/>
          <a:ln>
            <a:noFill/>
          </a:ln>
        </p:spPr>
      </p:pic>
      <p:pic>
        <p:nvPicPr>
          <p:cNvPr id="11" name="Shape 63" descr="quentin_bidon_mini.png"/>
          <p:cNvPicPr preferRelativeResize="0"/>
          <p:nvPr/>
        </p:nvPicPr>
        <p:blipFill>
          <a:blip r:embed="rId10">
            <a:alphaModFix/>
          </a:blip>
          <a:stretch>
            <a:fillRect/>
          </a:stretch>
        </p:blipFill>
        <p:spPr>
          <a:xfrm>
            <a:off x="14653490" y="81998"/>
            <a:ext cx="1499296" cy="1451475"/>
          </a:xfrm>
          <a:prstGeom prst="rect">
            <a:avLst/>
          </a:prstGeom>
          <a:noFill/>
          <a:ln>
            <a:noFill/>
          </a:ln>
        </p:spPr>
      </p:pic>
    </p:spTree>
    <p:extLst>
      <p:ext uri="{BB962C8B-B14F-4D97-AF65-F5344CB8AC3E}">
        <p14:creationId xmlns:p14="http://schemas.microsoft.com/office/powerpoint/2010/main" val="112893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3.75E-6 4.44444E-6 L 0.48269 0.00787 " pathEditMode="relative" rAng="0" ptsTypes="AA">
                                      <p:cBhvr>
                                        <p:cTn id="6" dur="1000" fill="hold"/>
                                        <p:tgtEl>
                                          <p:spTgt spid="8"/>
                                        </p:tgtEl>
                                        <p:attrNameLst>
                                          <p:attrName>ppt_x</p:attrName>
                                          <p:attrName>ppt_y</p:attrName>
                                        </p:attrNameLst>
                                      </p:cBhvr>
                                      <p:rCtr x="24128" y="394"/>
                                    </p:animMotion>
                                  </p:childTnLst>
                                </p:cTn>
                              </p:par>
                              <p:par>
                                <p:cTn id="7" presetID="63" presetClass="path" presetSubtype="0" accel="50000" decel="50000" fill="hold" nodeType="withEffect">
                                  <p:stCondLst>
                                    <p:cond delay="0"/>
                                  </p:stCondLst>
                                  <p:childTnLst>
                                    <p:animMotion origin="layout" path="M -3.75E-6 4.81481E-6 L 0.46576 0.00069 " pathEditMode="relative" rAng="0" ptsTypes="AA">
                                      <p:cBhvr>
                                        <p:cTn id="8" dur="1000" fill="hold"/>
                                        <p:tgtEl>
                                          <p:spTgt spid="10"/>
                                        </p:tgtEl>
                                        <p:attrNameLst>
                                          <p:attrName>ppt_x</p:attrName>
                                          <p:attrName>ppt_y</p:attrName>
                                        </p:attrNameLst>
                                      </p:cBhvr>
                                      <p:rCtr x="23281" y="23"/>
                                    </p:animMotion>
                                  </p:childTnLst>
                                </p:cTn>
                              </p:par>
                              <p:par>
                                <p:cTn id="9" presetID="1" presetClass="entr" presetSubtype="0" fill="hold" nodeType="withEffect">
                                  <p:stCondLst>
                                    <p:cond delay="100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grpId="0" nodeType="clickEffect">
                                  <p:stCondLst>
                                    <p:cond delay="0"/>
                                  </p:stCondLst>
                                  <p:childTnLst>
                                    <p:animMotion origin="layout" path="M -1.25E-6 -1.48148E-6 L -0.51536 -1.48148E-6 " pathEditMode="relative" rAng="0" ptsTypes="AA">
                                      <p:cBhvr>
                                        <p:cTn id="14" dur="1000" fill="hold"/>
                                        <p:tgtEl>
                                          <p:spTgt spid="9"/>
                                        </p:tgtEl>
                                        <p:attrNameLst>
                                          <p:attrName>ppt_x</p:attrName>
                                          <p:attrName>ppt_y</p:attrName>
                                        </p:attrNameLst>
                                      </p:cBhvr>
                                      <p:rCtr x="-25768" y="0"/>
                                    </p:animMotion>
                                  </p:childTnLst>
                                </p:cTn>
                              </p:par>
                              <p:par>
                                <p:cTn id="15" presetID="35" presetClass="path" presetSubtype="0" accel="50000" decel="50000" fill="hold" nodeType="withEffect">
                                  <p:stCondLst>
                                    <p:cond delay="0"/>
                                  </p:stCondLst>
                                  <p:childTnLst>
                                    <p:animMotion origin="layout" path="M -1.45833E-6 -4.07407E-6 L -0.52708 -4.07407E-6 " pathEditMode="relative" rAng="0" ptsTypes="AA">
                                      <p:cBhvr>
                                        <p:cTn id="16" dur="1000" fill="hold"/>
                                        <p:tgtEl>
                                          <p:spTgt spid="11"/>
                                        </p:tgtEl>
                                        <p:attrNameLst>
                                          <p:attrName>ppt_x</p:attrName>
                                          <p:attrName>ppt_y</p:attrName>
                                        </p:attrNameLst>
                                      </p:cBhvr>
                                      <p:rCtr x="-26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9" name="Shape 199"/>
          <p:cNvSpPr txBox="1">
            <a:spLocks noGrp="1"/>
          </p:cNvSpPr>
          <p:nvPr>
            <p:ph type="title"/>
          </p:nvPr>
        </p:nvSpPr>
        <p:spPr>
          <a:xfrm>
            <a:off x="2222500" y="2766233"/>
            <a:ext cx="3853200" cy="1122400"/>
          </a:xfrm>
          <a:prstGeom prst="rect">
            <a:avLst/>
          </a:prstGeom>
        </p:spPr>
        <p:txBody>
          <a:bodyPr vert="horz" lIns="121900" tIns="121900" rIns="121900" bIns="121900" rtlCol="0" anchor="ctr" anchorCtr="0">
            <a:noAutofit/>
          </a:bodyPr>
          <a:lstStyle/>
          <a:p>
            <a:r>
              <a:rPr lang="fr">
                <a:solidFill>
                  <a:srgbClr val="FFFFFF"/>
                </a:solidFill>
              </a:rPr>
              <a:t>React</a:t>
            </a: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9523" y="2010035"/>
            <a:ext cx="1388610" cy="1375419"/>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9523" y="3166590"/>
            <a:ext cx="1388610" cy="1375419"/>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2905" y="3166589"/>
            <a:ext cx="1388610" cy="1375419"/>
          </a:xfrm>
          <a:prstGeom prst="rect">
            <a:avLst/>
          </a:prstGeom>
        </p:spPr>
      </p:pic>
      <p:pic>
        <p:nvPicPr>
          <p:cNvPr id="2" name="Imag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9523" y="-1468013"/>
            <a:ext cx="1388610" cy="1375419"/>
          </a:xfrm>
          <a:prstGeom prst="rect">
            <a:avLst/>
          </a:prstGeom>
        </p:spPr>
      </p:pic>
    </p:spTree>
    <p:extLst>
      <p:ext uri="{BB962C8B-B14F-4D97-AF65-F5344CB8AC3E}">
        <p14:creationId xmlns:p14="http://schemas.microsoft.com/office/powerpoint/2010/main" val="194061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1000"/>
                                  </p:stCondLst>
                                  <p:childTnLst>
                                    <p:animMotion origin="layout" path="M 8.33333E-7 2.96296E-6 L -0.00313 -0.50232 " pathEditMode="relative" rAng="0" ptsTypes="AA">
                                      <p:cBhvr>
                                        <p:cTn id="6" dur="1000" fill="hold"/>
                                        <p:tgtEl>
                                          <p:spTgt spid="5"/>
                                        </p:tgtEl>
                                        <p:attrNameLst>
                                          <p:attrName>ppt_x</p:attrName>
                                          <p:attrName>ppt_y</p:attrName>
                                        </p:attrNameLst>
                                      </p:cBhvr>
                                      <p:rCtr x="-156" y="-25116"/>
                                    </p:animMotion>
                                  </p:childTnLst>
                                </p:cTn>
                              </p:par>
                              <p:par>
                                <p:cTn id="7" presetID="42" presetClass="path" presetSubtype="0" accel="50000" decel="50000" fill="hold" nodeType="withEffect">
                                  <p:stCondLst>
                                    <p:cond delay="500"/>
                                  </p:stCondLst>
                                  <p:childTnLst>
                                    <p:animMotion origin="layout" path="M 8.33333E-7 -2.59259E-6 L -8.33333E-7 0.50695 " pathEditMode="relative" rAng="0" ptsTypes="AA">
                                      <p:cBhvr>
                                        <p:cTn id="8" dur="1000" fill="hold"/>
                                        <p:tgtEl>
                                          <p:spTgt spid="2"/>
                                        </p:tgtEl>
                                        <p:attrNameLst>
                                          <p:attrName>ppt_x</p:attrName>
                                          <p:attrName>ppt_y</p:attrName>
                                        </p:attrNameLst>
                                      </p:cBhvr>
                                      <p:rCtr x="52" y="250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Shape 206"/>
          <p:cNvSpPr txBox="1"/>
          <p:nvPr/>
        </p:nvSpPr>
        <p:spPr>
          <a:xfrm>
            <a:off x="500200" y="1099133"/>
            <a:ext cx="10090800" cy="4000000"/>
          </a:xfrm>
          <a:prstGeom prst="rect">
            <a:avLst/>
          </a:prstGeom>
          <a:noFill/>
          <a:ln>
            <a:noFill/>
          </a:ln>
        </p:spPr>
        <p:txBody>
          <a:bodyPr lIns="121900" tIns="121900" rIns="121900" bIns="121900" anchor="ctr" anchorCtr="0">
            <a:noAutofit/>
          </a:bodyPr>
          <a:lstStyle/>
          <a:p>
            <a:pPr>
              <a:buClr>
                <a:schemeClr val="dk1"/>
              </a:buClr>
              <a:buSzPct val="100000"/>
            </a:pPr>
            <a:r>
              <a:rPr lang="fr" sz="1400" dirty="0">
                <a:solidFill>
                  <a:srgbClr val="FF5600"/>
                </a:solidFill>
                <a:highlight>
                  <a:srgbClr val="FFFFFF"/>
                </a:highlight>
                <a:latin typeface="Consolas"/>
                <a:ea typeface="Consolas"/>
                <a:cs typeface="Consolas"/>
                <a:sym typeface="Consolas"/>
              </a:rPr>
              <a:t>import</a:t>
            </a:r>
            <a:r>
              <a:rPr lang="fr" sz="1400" dirty="0">
                <a:solidFill>
                  <a:schemeClr val="dk1"/>
                </a:solidFill>
                <a:highlight>
                  <a:srgbClr val="FFFFFF"/>
                </a:highlight>
                <a:latin typeface="Consolas"/>
                <a:ea typeface="Consolas"/>
                <a:cs typeface="Consolas"/>
                <a:sym typeface="Consolas"/>
              </a:rPr>
              <a:t> </a:t>
            </a:r>
            <a:r>
              <a:rPr lang="fr" sz="1400" dirty="0" err="1">
                <a:solidFill>
                  <a:schemeClr val="dk1"/>
                </a:solidFill>
                <a:highlight>
                  <a:srgbClr val="FFFFFF"/>
                </a:highlight>
                <a:latin typeface="Consolas"/>
                <a:ea typeface="Consolas"/>
                <a:cs typeface="Consolas"/>
                <a:sym typeface="Consolas"/>
              </a:rPr>
              <a:t>React</a:t>
            </a:r>
            <a:r>
              <a:rPr lang="fr" sz="1400" dirty="0">
                <a:solidFill>
                  <a:schemeClr val="dk1"/>
                </a:solidFill>
                <a:highlight>
                  <a:srgbClr val="FFFFFF"/>
                </a:highlight>
                <a:latin typeface="Consolas"/>
                <a:ea typeface="Consolas"/>
                <a:cs typeface="Consolas"/>
                <a:sym typeface="Consolas"/>
              </a:rPr>
              <a:t> </a:t>
            </a:r>
            <a:r>
              <a:rPr lang="fr" sz="1400" dirty="0" err="1">
                <a:solidFill>
                  <a:schemeClr val="dk1"/>
                </a:solidFill>
                <a:highlight>
                  <a:srgbClr val="FFFFFF"/>
                </a:highlight>
                <a:latin typeface="Consolas"/>
                <a:ea typeface="Consolas"/>
                <a:cs typeface="Consolas"/>
                <a:sym typeface="Consolas"/>
              </a:rPr>
              <a:t>from</a:t>
            </a:r>
            <a:r>
              <a:rPr lang="fr" sz="1400" dirty="0">
                <a:solidFill>
                  <a:schemeClr val="dk1"/>
                </a:solidFill>
                <a:highlight>
                  <a:srgbClr val="FFFFFF"/>
                </a:highlight>
                <a:latin typeface="Consolas"/>
                <a:ea typeface="Consolas"/>
                <a:cs typeface="Consolas"/>
                <a:sym typeface="Consolas"/>
              </a:rPr>
              <a:t> </a:t>
            </a:r>
            <a:r>
              <a:rPr lang="fr" sz="1400" dirty="0">
                <a:solidFill>
                  <a:srgbClr val="00A33F"/>
                </a:solidFill>
                <a:highlight>
                  <a:srgbClr val="FFFFFF"/>
                </a:highlight>
                <a:latin typeface="Consolas"/>
                <a:ea typeface="Consolas"/>
                <a:cs typeface="Consolas"/>
                <a:sym typeface="Consolas"/>
              </a:rPr>
              <a:t>'</a:t>
            </a:r>
            <a:r>
              <a:rPr lang="fr" sz="1400" dirty="0" err="1">
                <a:solidFill>
                  <a:srgbClr val="00A33F"/>
                </a:solidFill>
                <a:highlight>
                  <a:srgbClr val="FFFFFF"/>
                </a:highlight>
                <a:latin typeface="Consolas"/>
                <a:ea typeface="Consolas"/>
                <a:cs typeface="Consolas"/>
                <a:sym typeface="Consolas"/>
              </a:rPr>
              <a:t>react</a:t>
            </a:r>
            <a:r>
              <a:rPr lang="fr" sz="1400" dirty="0">
                <a:solidFill>
                  <a:srgbClr val="00A33F"/>
                </a:solidFill>
                <a:highlight>
                  <a:srgbClr val="FFFFFF"/>
                </a:highlight>
                <a:latin typeface="Consolas"/>
                <a:ea typeface="Consolas"/>
                <a:cs typeface="Consolas"/>
                <a:sym typeface="Consolas"/>
              </a:rPr>
              <a:t>'</a:t>
            </a:r>
            <a:r>
              <a:rPr lang="fr" sz="1400" dirty="0">
                <a:solidFill>
                  <a:schemeClr val="dk1"/>
                </a:solidFill>
                <a:highlight>
                  <a:srgbClr val="FFFFFF"/>
                </a:highlight>
                <a:latin typeface="Consolas"/>
                <a:ea typeface="Consolas"/>
                <a:cs typeface="Consolas"/>
                <a:sym typeface="Consolas"/>
              </a:rPr>
              <a:t>;</a:t>
            </a:r>
            <a:br>
              <a:rPr lang="fr" sz="1400" dirty="0">
                <a:solidFill>
                  <a:schemeClr val="dk1"/>
                </a:solidFill>
                <a:highlight>
                  <a:srgbClr val="FFFFFF"/>
                </a:highlight>
                <a:latin typeface="Consolas"/>
                <a:ea typeface="Consolas"/>
                <a:cs typeface="Consolas"/>
                <a:sym typeface="Consolas"/>
              </a:rPr>
            </a:br>
            <a:r>
              <a:rPr lang="fr" sz="1400" dirty="0">
                <a:solidFill>
                  <a:srgbClr val="FF5600"/>
                </a:solidFill>
                <a:highlight>
                  <a:srgbClr val="FFFFFF"/>
                </a:highlight>
                <a:latin typeface="Consolas"/>
                <a:ea typeface="Consolas"/>
                <a:cs typeface="Consolas"/>
                <a:sym typeface="Consolas"/>
              </a:rPr>
              <a:t>import</a:t>
            </a:r>
            <a:r>
              <a:rPr lang="fr" sz="1400" dirty="0">
                <a:solidFill>
                  <a:schemeClr val="dk1"/>
                </a:solidFill>
                <a:highlight>
                  <a:srgbClr val="FFFFFF"/>
                </a:highlight>
                <a:latin typeface="Consolas"/>
                <a:ea typeface="Consolas"/>
                <a:cs typeface="Consolas"/>
                <a:sym typeface="Consolas"/>
              </a:rPr>
              <a:t> { </a:t>
            </a:r>
            <a:r>
              <a:rPr lang="fr" sz="1400" dirty="0" err="1">
                <a:solidFill>
                  <a:schemeClr val="dk1"/>
                </a:solidFill>
                <a:highlight>
                  <a:srgbClr val="FFFFFF"/>
                </a:highlight>
                <a:latin typeface="Consolas"/>
                <a:ea typeface="Consolas"/>
                <a:cs typeface="Consolas"/>
                <a:sym typeface="Consolas"/>
              </a:rPr>
              <a:t>View</a:t>
            </a:r>
            <a:r>
              <a:rPr lang="fr" sz="1400" dirty="0">
                <a:solidFill>
                  <a:schemeClr val="dk1"/>
                </a:solidFill>
                <a:highlight>
                  <a:srgbClr val="FFFFFF"/>
                </a:highlight>
                <a:latin typeface="Consolas"/>
                <a:ea typeface="Consolas"/>
                <a:cs typeface="Consolas"/>
                <a:sym typeface="Consolas"/>
              </a:rPr>
              <a:t>, </a:t>
            </a:r>
            <a:r>
              <a:rPr lang="fr" sz="1400" dirty="0" err="1">
                <a:solidFill>
                  <a:srgbClr val="A535AE"/>
                </a:solidFill>
                <a:highlight>
                  <a:srgbClr val="FFFFFF"/>
                </a:highlight>
                <a:latin typeface="Consolas"/>
                <a:ea typeface="Consolas"/>
                <a:cs typeface="Consolas"/>
                <a:sym typeface="Consolas"/>
              </a:rPr>
              <a:t>Text</a:t>
            </a:r>
            <a:r>
              <a:rPr lang="fr" sz="1400" dirty="0">
                <a:solidFill>
                  <a:srgbClr val="A535AE"/>
                </a:solidFill>
                <a:highlight>
                  <a:srgbClr val="FFFFFF"/>
                </a:highlight>
                <a:latin typeface="Consolas"/>
                <a:ea typeface="Consolas"/>
                <a:cs typeface="Consolas"/>
                <a:sym typeface="Consolas"/>
              </a:rPr>
              <a:t>, </a:t>
            </a:r>
            <a:r>
              <a:rPr lang="fr" sz="1400" dirty="0" err="1">
                <a:highlight>
                  <a:srgbClr val="FFFFFF"/>
                </a:highlight>
                <a:latin typeface="Consolas"/>
                <a:ea typeface="Consolas"/>
                <a:cs typeface="Consolas"/>
                <a:sym typeface="Consolas"/>
              </a:rPr>
              <a:t>AppRegistry</a:t>
            </a:r>
            <a:r>
              <a:rPr lang="fr" sz="1400" dirty="0">
                <a:highlight>
                  <a:srgbClr val="FFFFFF"/>
                </a:highlight>
                <a:latin typeface="Consolas"/>
                <a:ea typeface="Consolas"/>
                <a:cs typeface="Consolas"/>
                <a:sym typeface="Consolas"/>
              </a:rPr>
              <a:t> </a:t>
            </a:r>
            <a:r>
              <a:rPr lang="fr" sz="1400" dirty="0">
                <a:solidFill>
                  <a:schemeClr val="dk1"/>
                </a:solidFill>
                <a:highlight>
                  <a:srgbClr val="FFFFFF"/>
                </a:highlight>
                <a:latin typeface="Consolas"/>
                <a:ea typeface="Consolas"/>
                <a:cs typeface="Consolas"/>
                <a:sym typeface="Consolas"/>
              </a:rPr>
              <a:t>} </a:t>
            </a:r>
            <a:r>
              <a:rPr lang="fr" sz="1400" dirty="0" err="1">
                <a:solidFill>
                  <a:schemeClr val="dk1"/>
                </a:solidFill>
                <a:highlight>
                  <a:srgbClr val="FFFFFF"/>
                </a:highlight>
                <a:latin typeface="Consolas"/>
                <a:ea typeface="Consolas"/>
                <a:cs typeface="Consolas"/>
                <a:sym typeface="Consolas"/>
              </a:rPr>
              <a:t>from</a:t>
            </a:r>
            <a:r>
              <a:rPr lang="fr" sz="1400" dirty="0">
                <a:solidFill>
                  <a:schemeClr val="dk1"/>
                </a:solidFill>
                <a:highlight>
                  <a:srgbClr val="FFFFFF"/>
                </a:highlight>
                <a:latin typeface="Consolas"/>
                <a:ea typeface="Consolas"/>
                <a:cs typeface="Consolas"/>
                <a:sym typeface="Consolas"/>
              </a:rPr>
              <a:t> </a:t>
            </a:r>
            <a:r>
              <a:rPr lang="fr" sz="1400" dirty="0">
                <a:solidFill>
                  <a:srgbClr val="00A33F"/>
                </a:solidFill>
                <a:highlight>
                  <a:srgbClr val="FFFFFF"/>
                </a:highlight>
                <a:latin typeface="Consolas"/>
                <a:ea typeface="Consolas"/>
                <a:cs typeface="Consolas"/>
                <a:sym typeface="Consolas"/>
              </a:rPr>
              <a:t>'</a:t>
            </a:r>
            <a:r>
              <a:rPr lang="fr" sz="1400" dirty="0" err="1">
                <a:solidFill>
                  <a:srgbClr val="00A33F"/>
                </a:solidFill>
                <a:highlight>
                  <a:srgbClr val="FFFFFF"/>
                </a:highlight>
                <a:latin typeface="Consolas"/>
                <a:ea typeface="Consolas"/>
                <a:cs typeface="Consolas"/>
                <a:sym typeface="Consolas"/>
              </a:rPr>
              <a:t>react</a:t>
            </a:r>
            <a:r>
              <a:rPr lang="fr" sz="1400" dirty="0">
                <a:solidFill>
                  <a:srgbClr val="00A33F"/>
                </a:solidFill>
                <a:highlight>
                  <a:srgbClr val="FFFFFF"/>
                </a:highlight>
                <a:latin typeface="Consolas"/>
                <a:ea typeface="Consolas"/>
                <a:cs typeface="Consolas"/>
                <a:sym typeface="Consolas"/>
              </a:rPr>
              <a:t>-native'</a:t>
            </a:r>
            <a:r>
              <a:rPr lang="fr" sz="1400" dirty="0">
                <a:solidFill>
                  <a:schemeClr val="dk1"/>
                </a:solidFill>
                <a:highlight>
                  <a:srgbClr val="FFFFFF"/>
                </a:highlight>
                <a:latin typeface="Consolas"/>
                <a:ea typeface="Consolas"/>
                <a:cs typeface="Consolas"/>
                <a:sym typeface="Consolas"/>
              </a:rPr>
              <a:t>;</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r>
            <a:br>
              <a:rPr lang="fr" sz="1400" dirty="0">
                <a:solidFill>
                  <a:schemeClr val="dk1"/>
                </a:solidFill>
                <a:highlight>
                  <a:srgbClr val="FFFFFF"/>
                </a:highlight>
                <a:latin typeface="Consolas"/>
                <a:ea typeface="Consolas"/>
                <a:cs typeface="Consolas"/>
                <a:sym typeface="Consolas"/>
              </a:rPr>
            </a:br>
            <a:r>
              <a:rPr lang="fr" sz="1400" dirty="0" err="1">
                <a:solidFill>
                  <a:srgbClr val="FF5600"/>
                </a:solidFill>
                <a:highlight>
                  <a:srgbClr val="FFFFFF"/>
                </a:highlight>
                <a:latin typeface="Consolas"/>
                <a:ea typeface="Consolas"/>
                <a:cs typeface="Consolas"/>
                <a:sym typeface="Consolas"/>
              </a:rPr>
              <a:t>function</a:t>
            </a:r>
            <a:r>
              <a:rPr lang="fr" sz="1400" dirty="0">
                <a:solidFill>
                  <a:schemeClr val="dk1"/>
                </a:solidFill>
                <a:highlight>
                  <a:srgbClr val="FFFFFF"/>
                </a:highlight>
                <a:latin typeface="Consolas"/>
                <a:ea typeface="Consolas"/>
                <a:cs typeface="Consolas"/>
                <a:sym typeface="Consolas"/>
              </a:rPr>
              <a:t> </a:t>
            </a:r>
            <a:r>
              <a:rPr lang="fr" sz="1400" dirty="0">
                <a:solidFill>
                  <a:srgbClr val="21439C"/>
                </a:solidFill>
                <a:highlight>
                  <a:srgbClr val="FFFFFF"/>
                </a:highlight>
                <a:latin typeface="Consolas"/>
                <a:ea typeface="Consolas"/>
                <a:cs typeface="Consolas"/>
                <a:sym typeface="Consolas"/>
              </a:rPr>
              <a:t>App</a:t>
            </a:r>
            <a:r>
              <a:rPr lang="fr" sz="1400" dirty="0">
                <a:solidFill>
                  <a:schemeClr val="dk1"/>
                </a:solidFill>
                <a:highlight>
                  <a:srgbClr val="FFFFFF"/>
                </a:highlight>
                <a:latin typeface="Consolas"/>
                <a:ea typeface="Consolas"/>
                <a:cs typeface="Consolas"/>
                <a:sym typeface="Consolas"/>
              </a:rPr>
              <a:t>() {</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t>
            </a:r>
            <a:r>
              <a:rPr lang="fr" sz="1400" dirty="0">
                <a:solidFill>
                  <a:srgbClr val="FF5600"/>
                </a:solidFill>
                <a:highlight>
                  <a:srgbClr val="FFFFFF"/>
                </a:highlight>
                <a:latin typeface="Consolas"/>
                <a:ea typeface="Consolas"/>
                <a:cs typeface="Consolas"/>
                <a:sym typeface="Consolas"/>
              </a:rPr>
              <a:t>return</a:t>
            </a:r>
            <a:r>
              <a:rPr lang="fr" sz="1400" dirty="0">
                <a:solidFill>
                  <a:schemeClr val="dk1"/>
                </a:solidFill>
                <a:highlight>
                  <a:srgbClr val="FFFFFF"/>
                </a:highlight>
                <a:latin typeface="Consolas"/>
                <a:ea typeface="Consolas"/>
                <a:cs typeface="Consolas"/>
                <a:sym typeface="Consolas"/>
              </a:rPr>
              <a:t> (</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t>
            </a:r>
            <a:r>
              <a:rPr lang="fr" sz="1400" dirty="0">
                <a:solidFill>
                  <a:srgbClr val="FF5600"/>
                </a:solidFill>
                <a:highlight>
                  <a:srgbClr val="FFFFFF"/>
                </a:highlight>
                <a:latin typeface="Consolas"/>
                <a:ea typeface="Consolas"/>
                <a:cs typeface="Consolas"/>
                <a:sym typeface="Consolas"/>
              </a:rPr>
              <a:t>&lt;</a:t>
            </a:r>
            <a:r>
              <a:rPr lang="fr" sz="1400" dirty="0" err="1">
                <a:solidFill>
                  <a:schemeClr val="dk1"/>
                </a:solidFill>
                <a:highlight>
                  <a:srgbClr val="FFFFFF"/>
                </a:highlight>
                <a:latin typeface="Consolas"/>
                <a:ea typeface="Consolas"/>
                <a:cs typeface="Consolas"/>
                <a:sym typeface="Consolas"/>
              </a:rPr>
              <a:t>View</a:t>
            </a:r>
            <a:r>
              <a:rPr lang="fr" sz="1400" dirty="0">
                <a:solidFill>
                  <a:schemeClr val="dk1"/>
                </a:solidFill>
                <a:highlight>
                  <a:srgbClr val="FFFFFF"/>
                </a:highlight>
                <a:latin typeface="Consolas"/>
                <a:ea typeface="Consolas"/>
                <a:cs typeface="Consolas"/>
                <a:sym typeface="Consolas"/>
              </a:rPr>
              <a:t> style</a:t>
            </a:r>
            <a:r>
              <a:rPr lang="fr" sz="1400" dirty="0">
                <a:solidFill>
                  <a:srgbClr val="FF5600"/>
                </a:solidFill>
                <a:highlight>
                  <a:srgbClr val="FFFFFF"/>
                </a:highlight>
                <a:latin typeface="Consolas"/>
                <a:ea typeface="Consolas"/>
                <a:cs typeface="Consolas"/>
                <a:sym typeface="Consolas"/>
              </a:rPr>
              <a:t>=</a:t>
            </a:r>
            <a:r>
              <a:rPr lang="fr" sz="1400" dirty="0">
                <a:solidFill>
                  <a:schemeClr val="dk1"/>
                </a:solidFill>
                <a:highlight>
                  <a:srgbClr val="FFFFFF"/>
                </a:highlight>
                <a:latin typeface="Consolas"/>
                <a:ea typeface="Consolas"/>
                <a:cs typeface="Consolas"/>
                <a:sym typeface="Consolas"/>
              </a:rPr>
              <a:t>{{ </a:t>
            </a:r>
            <a:r>
              <a:rPr lang="fr" sz="1400" dirty="0" err="1">
                <a:solidFill>
                  <a:schemeClr val="dk1"/>
                </a:solidFill>
                <a:highlight>
                  <a:srgbClr val="FFFFFF"/>
                </a:highlight>
                <a:latin typeface="Consolas"/>
                <a:ea typeface="Consolas"/>
                <a:cs typeface="Consolas"/>
                <a:sym typeface="Consolas"/>
              </a:rPr>
              <a:t>flex</a:t>
            </a:r>
            <a:r>
              <a:rPr lang="fr" sz="1400" dirty="0">
                <a:solidFill>
                  <a:schemeClr val="dk1"/>
                </a:solidFill>
                <a:highlight>
                  <a:srgbClr val="FFFFFF"/>
                </a:highlight>
                <a:latin typeface="Consolas"/>
                <a:ea typeface="Consolas"/>
                <a:cs typeface="Consolas"/>
                <a:sym typeface="Consolas"/>
              </a:rPr>
              <a:t>: 1, </a:t>
            </a:r>
            <a:r>
              <a:rPr lang="fr" sz="1400" dirty="0" err="1">
                <a:solidFill>
                  <a:schemeClr val="dk1"/>
                </a:solidFill>
                <a:highlight>
                  <a:srgbClr val="FFFFFF"/>
                </a:highlight>
                <a:latin typeface="Consolas"/>
                <a:ea typeface="Consolas"/>
                <a:cs typeface="Consolas"/>
                <a:sym typeface="Consolas"/>
              </a:rPr>
              <a:t>justifyContent</a:t>
            </a:r>
            <a:r>
              <a:rPr lang="fr" sz="1400" dirty="0">
                <a:solidFill>
                  <a:schemeClr val="dk1"/>
                </a:solidFill>
                <a:highlight>
                  <a:srgbClr val="FFFFFF"/>
                </a:highlight>
                <a:latin typeface="Consolas"/>
                <a:ea typeface="Consolas"/>
                <a:cs typeface="Consolas"/>
                <a:sym typeface="Consolas"/>
              </a:rPr>
              <a:t>: </a:t>
            </a:r>
            <a:r>
              <a:rPr lang="fr" sz="1400" dirty="0">
                <a:solidFill>
                  <a:srgbClr val="00A33F"/>
                </a:solidFill>
                <a:highlight>
                  <a:srgbClr val="FFFFFF"/>
                </a:highlight>
                <a:latin typeface="Consolas"/>
                <a:ea typeface="Consolas"/>
                <a:cs typeface="Consolas"/>
                <a:sym typeface="Consolas"/>
              </a:rPr>
              <a:t>'center', </a:t>
            </a:r>
            <a:r>
              <a:rPr lang="fr" sz="1400" dirty="0" err="1">
                <a:solidFill>
                  <a:schemeClr val="dk1"/>
                </a:solidFill>
                <a:latin typeface="Consolas"/>
                <a:ea typeface="Consolas"/>
                <a:cs typeface="Consolas"/>
                <a:sym typeface="Consolas"/>
              </a:rPr>
              <a:t>alignItems</a:t>
            </a:r>
            <a:r>
              <a:rPr lang="fr" sz="1400" dirty="0">
                <a:solidFill>
                  <a:schemeClr val="dk1"/>
                </a:solidFill>
                <a:latin typeface="Consolas"/>
                <a:ea typeface="Consolas"/>
                <a:cs typeface="Consolas"/>
                <a:sym typeface="Consolas"/>
              </a:rPr>
              <a:t>: </a:t>
            </a:r>
            <a:r>
              <a:rPr lang="fr" sz="1400" dirty="0">
                <a:solidFill>
                  <a:srgbClr val="00A33F"/>
                </a:solidFill>
                <a:latin typeface="Consolas"/>
                <a:ea typeface="Consolas"/>
                <a:cs typeface="Consolas"/>
                <a:sym typeface="Consolas"/>
              </a:rPr>
              <a:t>'center'</a:t>
            </a:r>
            <a:r>
              <a:rPr lang="fr" sz="1400" dirty="0">
                <a:solidFill>
                  <a:schemeClr val="dk1"/>
                </a:solidFill>
                <a:highlight>
                  <a:srgbClr val="FFFFFF"/>
                </a:highlight>
                <a:latin typeface="Consolas"/>
                <a:ea typeface="Consolas"/>
                <a:cs typeface="Consolas"/>
                <a:sym typeface="Consolas"/>
              </a:rPr>
              <a:t> }}</a:t>
            </a:r>
            <a:r>
              <a:rPr lang="fr" sz="1400" dirty="0">
                <a:solidFill>
                  <a:srgbClr val="FF5600"/>
                </a:solidFill>
                <a:highlight>
                  <a:srgbClr val="FFFFFF"/>
                </a:highlight>
                <a:latin typeface="Consolas"/>
                <a:ea typeface="Consolas"/>
                <a:cs typeface="Consolas"/>
                <a:sym typeface="Consolas"/>
              </a:rPr>
              <a:t>&gt;</a:t>
            </a:r>
            <a:r>
              <a:rPr lang="fr" sz="1400" dirty="0">
                <a:solidFill>
                  <a:schemeClr val="dk1"/>
                </a:solidFill>
                <a:highlight>
                  <a:srgbClr val="FFFFFF"/>
                </a:highlight>
                <a:latin typeface="Consolas"/>
                <a:ea typeface="Consolas"/>
                <a:cs typeface="Consolas"/>
                <a:sym typeface="Consolas"/>
              </a:rPr>
              <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t>
            </a:r>
            <a:r>
              <a:rPr lang="fr" sz="1400" dirty="0">
                <a:solidFill>
                  <a:srgbClr val="FF5600"/>
                </a:solidFill>
                <a:highlight>
                  <a:srgbClr val="FFFFFF"/>
                </a:highlight>
                <a:latin typeface="Consolas"/>
                <a:ea typeface="Consolas"/>
                <a:cs typeface="Consolas"/>
                <a:sym typeface="Consolas"/>
              </a:rPr>
              <a:t>&lt;</a:t>
            </a:r>
            <a:r>
              <a:rPr lang="fr" sz="1400" dirty="0" err="1">
                <a:solidFill>
                  <a:srgbClr val="A535AE"/>
                </a:solidFill>
                <a:highlight>
                  <a:srgbClr val="FFFFFF"/>
                </a:highlight>
                <a:latin typeface="Consolas"/>
                <a:ea typeface="Consolas"/>
                <a:cs typeface="Consolas"/>
                <a:sym typeface="Consolas"/>
              </a:rPr>
              <a:t>Text</a:t>
            </a:r>
            <a:r>
              <a:rPr lang="fr" sz="1400" dirty="0">
                <a:solidFill>
                  <a:schemeClr val="dk1"/>
                </a:solidFill>
                <a:highlight>
                  <a:srgbClr val="FFFFFF"/>
                </a:highlight>
                <a:latin typeface="Consolas"/>
                <a:ea typeface="Consolas"/>
                <a:cs typeface="Consolas"/>
                <a:sym typeface="Consolas"/>
              </a:rPr>
              <a:t> style</a:t>
            </a:r>
            <a:r>
              <a:rPr lang="fr" sz="1400" dirty="0">
                <a:solidFill>
                  <a:srgbClr val="FF5600"/>
                </a:solidFill>
                <a:highlight>
                  <a:srgbClr val="FFFFFF"/>
                </a:highlight>
                <a:latin typeface="Consolas"/>
                <a:ea typeface="Consolas"/>
                <a:cs typeface="Consolas"/>
                <a:sym typeface="Consolas"/>
              </a:rPr>
              <a:t>=</a:t>
            </a:r>
            <a:r>
              <a:rPr lang="fr" sz="1400" dirty="0">
                <a:solidFill>
                  <a:schemeClr val="dk1"/>
                </a:solidFill>
                <a:highlight>
                  <a:srgbClr val="FFFFFF"/>
                </a:highlight>
                <a:latin typeface="Consolas"/>
                <a:ea typeface="Consolas"/>
                <a:cs typeface="Consolas"/>
                <a:sym typeface="Consolas"/>
              </a:rPr>
              <a:t>{{ </a:t>
            </a:r>
            <a:r>
              <a:rPr lang="fr" sz="1400" dirty="0" err="1">
                <a:solidFill>
                  <a:schemeClr val="dk1"/>
                </a:solidFill>
                <a:highlight>
                  <a:srgbClr val="FFFFFF"/>
                </a:highlight>
                <a:latin typeface="Consolas"/>
                <a:ea typeface="Consolas"/>
                <a:cs typeface="Consolas"/>
                <a:sym typeface="Consolas"/>
              </a:rPr>
              <a:t>color</a:t>
            </a:r>
            <a:r>
              <a:rPr lang="fr" sz="1400" dirty="0">
                <a:solidFill>
                  <a:schemeClr val="dk1"/>
                </a:solidFill>
                <a:highlight>
                  <a:srgbClr val="FFFFFF"/>
                </a:highlight>
                <a:latin typeface="Consolas"/>
                <a:ea typeface="Consolas"/>
                <a:cs typeface="Consolas"/>
                <a:sym typeface="Consolas"/>
              </a:rPr>
              <a:t>: </a:t>
            </a:r>
            <a:r>
              <a:rPr lang="fr" sz="1400" dirty="0">
                <a:solidFill>
                  <a:srgbClr val="00A33F"/>
                </a:solidFill>
                <a:highlight>
                  <a:srgbClr val="FFFFFF"/>
                </a:highlight>
                <a:latin typeface="Consolas"/>
                <a:ea typeface="Consolas"/>
                <a:cs typeface="Consolas"/>
                <a:sym typeface="Consolas"/>
              </a:rPr>
              <a:t>'</a:t>
            </a:r>
            <a:r>
              <a:rPr lang="fr" sz="1400" dirty="0" err="1">
                <a:solidFill>
                  <a:srgbClr val="00A33F"/>
                </a:solidFill>
                <a:highlight>
                  <a:srgbClr val="FFFFFF"/>
                </a:highlight>
                <a:latin typeface="Consolas"/>
                <a:ea typeface="Consolas"/>
                <a:cs typeface="Consolas"/>
                <a:sym typeface="Consolas"/>
              </a:rPr>
              <a:t>red</a:t>
            </a:r>
            <a:r>
              <a:rPr lang="fr" sz="1400" dirty="0">
                <a:solidFill>
                  <a:srgbClr val="00A33F"/>
                </a:solidFill>
                <a:highlight>
                  <a:srgbClr val="FFFFFF"/>
                </a:highlight>
                <a:latin typeface="Consolas"/>
                <a:ea typeface="Consolas"/>
                <a:cs typeface="Consolas"/>
                <a:sym typeface="Consolas"/>
              </a:rPr>
              <a:t>'</a:t>
            </a:r>
            <a:r>
              <a:rPr lang="fr" sz="1400" dirty="0">
                <a:solidFill>
                  <a:schemeClr val="dk1"/>
                </a:solidFill>
                <a:highlight>
                  <a:srgbClr val="FFFFFF"/>
                </a:highlight>
                <a:latin typeface="Consolas"/>
                <a:ea typeface="Consolas"/>
                <a:cs typeface="Consolas"/>
                <a:sym typeface="Consolas"/>
              </a:rPr>
              <a:t>, </a:t>
            </a:r>
            <a:r>
              <a:rPr lang="fr" sz="1400" dirty="0" err="1">
                <a:solidFill>
                  <a:schemeClr val="dk1"/>
                </a:solidFill>
                <a:highlight>
                  <a:srgbClr val="FFFFFF"/>
                </a:highlight>
                <a:latin typeface="Consolas"/>
                <a:ea typeface="Consolas"/>
                <a:cs typeface="Consolas"/>
                <a:sym typeface="Consolas"/>
              </a:rPr>
              <a:t>fontSize</a:t>
            </a:r>
            <a:r>
              <a:rPr lang="fr" sz="1400" dirty="0">
                <a:solidFill>
                  <a:schemeClr val="dk1"/>
                </a:solidFill>
                <a:highlight>
                  <a:srgbClr val="FFFFFF"/>
                </a:highlight>
                <a:latin typeface="Consolas"/>
                <a:ea typeface="Consolas"/>
                <a:cs typeface="Consolas"/>
                <a:sym typeface="Consolas"/>
              </a:rPr>
              <a:t>: 32 }}</a:t>
            </a:r>
            <a:r>
              <a:rPr lang="fr" sz="1400" dirty="0">
                <a:solidFill>
                  <a:srgbClr val="FF5600"/>
                </a:solidFill>
                <a:highlight>
                  <a:srgbClr val="FFFFFF"/>
                </a:highlight>
                <a:latin typeface="Consolas"/>
                <a:ea typeface="Consolas"/>
                <a:cs typeface="Consolas"/>
                <a:sym typeface="Consolas"/>
              </a:rPr>
              <a:t>&gt;</a:t>
            </a:r>
          </a:p>
          <a:p>
            <a:pPr>
              <a:buClr>
                <a:schemeClr val="dk1"/>
              </a:buClr>
              <a:buSzPct val="100000"/>
            </a:pPr>
            <a:r>
              <a:rPr lang="fr" sz="1400" dirty="0">
                <a:solidFill>
                  <a:schemeClr val="dk1"/>
                </a:solidFill>
                <a:highlight>
                  <a:srgbClr val="FFFFFF"/>
                </a:highlight>
                <a:latin typeface="Consolas"/>
                <a:ea typeface="Consolas"/>
                <a:cs typeface="Consolas"/>
                <a:sym typeface="Consolas"/>
              </a:rPr>
              <a:t>        Hello </a:t>
            </a:r>
            <a:r>
              <a:rPr lang="fr" sz="1400" dirty="0" err="1">
                <a:solidFill>
                  <a:schemeClr val="dk1"/>
                </a:solidFill>
                <a:highlight>
                  <a:srgbClr val="FFFFFF"/>
                </a:highlight>
                <a:latin typeface="Consolas"/>
                <a:ea typeface="Consolas"/>
                <a:cs typeface="Consolas"/>
                <a:sym typeface="Consolas"/>
              </a:rPr>
              <a:t>React</a:t>
            </a:r>
            <a:r>
              <a:rPr lang="fr" sz="1400" dirty="0">
                <a:solidFill>
                  <a:schemeClr val="dk1"/>
                </a:solidFill>
                <a:highlight>
                  <a:srgbClr val="FFFFFF"/>
                </a:highlight>
                <a:latin typeface="Consolas"/>
                <a:ea typeface="Consolas"/>
                <a:cs typeface="Consolas"/>
                <a:sym typeface="Consolas"/>
              </a:rPr>
              <a:t> Native</a:t>
            </a:r>
          </a:p>
          <a:p>
            <a:r>
              <a:rPr lang="fr" sz="1400" dirty="0">
                <a:solidFill>
                  <a:srgbClr val="FF5600"/>
                </a:solidFill>
                <a:highlight>
                  <a:srgbClr val="FFFFFF"/>
                </a:highlight>
                <a:latin typeface="Consolas"/>
                <a:ea typeface="Consolas"/>
                <a:cs typeface="Consolas"/>
                <a:sym typeface="Consolas"/>
              </a:rPr>
              <a:t>      &lt;</a:t>
            </a:r>
            <a:r>
              <a:rPr lang="fr" sz="1400" dirty="0">
                <a:solidFill>
                  <a:schemeClr val="dk1"/>
                </a:solidFill>
                <a:highlight>
                  <a:srgbClr val="FFFFFF"/>
                </a:highlight>
                <a:latin typeface="Consolas"/>
                <a:ea typeface="Consolas"/>
                <a:cs typeface="Consolas"/>
                <a:sym typeface="Consolas"/>
              </a:rPr>
              <a:t>/</a:t>
            </a:r>
            <a:r>
              <a:rPr lang="fr" sz="1400" dirty="0" err="1">
                <a:solidFill>
                  <a:srgbClr val="A535AE"/>
                </a:solidFill>
                <a:highlight>
                  <a:srgbClr val="FFFFFF"/>
                </a:highlight>
                <a:latin typeface="Consolas"/>
                <a:ea typeface="Consolas"/>
                <a:cs typeface="Consolas"/>
                <a:sym typeface="Consolas"/>
              </a:rPr>
              <a:t>Text</a:t>
            </a:r>
            <a:r>
              <a:rPr lang="fr" sz="1400" dirty="0">
                <a:solidFill>
                  <a:srgbClr val="FF5600"/>
                </a:solidFill>
                <a:highlight>
                  <a:srgbClr val="FFFFFF"/>
                </a:highlight>
                <a:latin typeface="Consolas"/>
                <a:ea typeface="Consolas"/>
                <a:cs typeface="Consolas"/>
                <a:sym typeface="Consolas"/>
              </a:rPr>
              <a:t>&gt;</a:t>
            </a:r>
            <a:r>
              <a:rPr lang="fr" sz="1400" dirty="0">
                <a:solidFill>
                  <a:schemeClr val="dk1"/>
                </a:solidFill>
                <a:highlight>
                  <a:srgbClr val="FFFFFF"/>
                </a:highlight>
                <a:latin typeface="Consolas"/>
                <a:ea typeface="Consolas"/>
                <a:cs typeface="Consolas"/>
                <a:sym typeface="Consolas"/>
              </a:rPr>
              <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t>
            </a:r>
            <a:r>
              <a:rPr lang="fr" sz="1400" dirty="0">
                <a:solidFill>
                  <a:srgbClr val="FF5600"/>
                </a:solidFill>
                <a:highlight>
                  <a:srgbClr val="FFFFFF"/>
                </a:highlight>
                <a:latin typeface="Consolas"/>
                <a:ea typeface="Consolas"/>
                <a:cs typeface="Consolas"/>
                <a:sym typeface="Consolas"/>
              </a:rPr>
              <a:t>&lt;</a:t>
            </a:r>
            <a:r>
              <a:rPr lang="fr" sz="1400" dirty="0">
                <a:solidFill>
                  <a:schemeClr val="dk1"/>
                </a:solidFill>
                <a:highlight>
                  <a:srgbClr val="FFFFFF"/>
                </a:highlight>
                <a:latin typeface="Consolas"/>
                <a:ea typeface="Consolas"/>
                <a:cs typeface="Consolas"/>
                <a:sym typeface="Consolas"/>
              </a:rPr>
              <a:t>/</a:t>
            </a:r>
            <a:r>
              <a:rPr lang="fr" sz="1400" dirty="0" err="1">
                <a:solidFill>
                  <a:schemeClr val="dk1"/>
                </a:solidFill>
                <a:highlight>
                  <a:srgbClr val="FFFFFF"/>
                </a:highlight>
                <a:latin typeface="Consolas"/>
                <a:ea typeface="Consolas"/>
                <a:cs typeface="Consolas"/>
                <a:sym typeface="Consolas"/>
              </a:rPr>
              <a:t>View</a:t>
            </a:r>
            <a:r>
              <a:rPr lang="fr" sz="1400" dirty="0">
                <a:solidFill>
                  <a:srgbClr val="FF5600"/>
                </a:solidFill>
                <a:highlight>
                  <a:srgbClr val="FFFFFF"/>
                </a:highlight>
                <a:latin typeface="Consolas"/>
                <a:ea typeface="Consolas"/>
                <a:cs typeface="Consolas"/>
                <a:sym typeface="Consolas"/>
              </a:rPr>
              <a:t>&gt;</a:t>
            </a:r>
            <a:r>
              <a:rPr lang="fr" sz="1400" dirty="0">
                <a:solidFill>
                  <a:schemeClr val="dk1"/>
                </a:solidFill>
                <a:highlight>
                  <a:srgbClr val="FFFFFF"/>
                </a:highlight>
                <a:latin typeface="Consolas"/>
                <a:ea typeface="Consolas"/>
                <a:cs typeface="Consolas"/>
                <a:sym typeface="Consolas"/>
              </a:rPr>
              <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  );</a:t>
            </a:r>
            <a:br>
              <a:rPr lang="fr" sz="1400" dirty="0">
                <a:solidFill>
                  <a:schemeClr val="dk1"/>
                </a:solidFill>
                <a:highlight>
                  <a:srgbClr val="FFFFFF"/>
                </a:highlight>
                <a:latin typeface="Consolas"/>
                <a:ea typeface="Consolas"/>
                <a:cs typeface="Consolas"/>
                <a:sym typeface="Consolas"/>
              </a:rPr>
            </a:br>
            <a:r>
              <a:rPr lang="fr" sz="1400" dirty="0">
                <a:solidFill>
                  <a:schemeClr val="dk1"/>
                </a:solidFill>
                <a:highlight>
                  <a:srgbClr val="FFFFFF"/>
                </a:highlight>
                <a:latin typeface="Consolas"/>
                <a:ea typeface="Consolas"/>
                <a:cs typeface="Consolas"/>
                <a:sym typeface="Consolas"/>
              </a:rPr>
              <a:t>}</a:t>
            </a:r>
          </a:p>
          <a:p>
            <a:endParaRPr sz="1400" dirty="0">
              <a:solidFill>
                <a:schemeClr val="dk1"/>
              </a:solidFill>
              <a:highlight>
                <a:srgbClr val="FFFFFF"/>
              </a:highlight>
              <a:latin typeface="Consolas"/>
              <a:ea typeface="Consolas"/>
              <a:cs typeface="Consolas"/>
              <a:sym typeface="Consolas"/>
            </a:endParaRPr>
          </a:p>
          <a:p>
            <a:r>
              <a:rPr lang="fr" sz="1400" dirty="0" err="1">
                <a:solidFill>
                  <a:schemeClr val="dk1"/>
                </a:solidFill>
                <a:highlight>
                  <a:srgbClr val="FFFFFF"/>
                </a:highlight>
                <a:latin typeface="Consolas"/>
                <a:ea typeface="Consolas"/>
                <a:cs typeface="Consolas"/>
                <a:sym typeface="Consolas"/>
              </a:rPr>
              <a:t>AppRegistry.registerComponent</a:t>
            </a:r>
            <a:r>
              <a:rPr lang="fr" sz="1400" dirty="0">
                <a:solidFill>
                  <a:schemeClr val="dk1"/>
                </a:solidFill>
                <a:highlight>
                  <a:srgbClr val="FFFFFF"/>
                </a:highlight>
                <a:latin typeface="Consolas"/>
                <a:ea typeface="Consolas"/>
                <a:cs typeface="Consolas"/>
                <a:sym typeface="Consolas"/>
              </a:rPr>
              <a:t>(</a:t>
            </a:r>
            <a:r>
              <a:rPr lang="fr" sz="1400" dirty="0">
                <a:solidFill>
                  <a:srgbClr val="00A33F"/>
                </a:solidFill>
                <a:highlight>
                  <a:srgbClr val="FFFFFF"/>
                </a:highlight>
                <a:latin typeface="Consolas"/>
                <a:ea typeface="Consolas"/>
                <a:cs typeface="Consolas"/>
                <a:sym typeface="Consolas"/>
              </a:rPr>
              <a:t>'</a:t>
            </a:r>
            <a:r>
              <a:rPr lang="fr" sz="1400" dirty="0" err="1">
                <a:solidFill>
                  <a:srgbClr val="00A33F"/>
                </a:solidFill>
                <a:highlight>
                  <a:srgbClr val="FFFFFF"/>
                </a:highlight>
                <a:latin typeface="Consolas"/>
                <a:ea typeface="Consolas"/>
                <a:cs typeface="Consolas"/>
                <a:sym typeface="Consolas"/>
              </a:rPr>
              <a:t>monprojet</a:t>
            </a:r>
            <a:r>
              <a:rPr lang="fr" sz="1400" dirty="0">
                <a:solidFill>
                  <a:srgbClr val="00A33F"/>
                </a:solidFill>
                <a:highlight>
                  <a:srgbClr val="FFFFFF"/>
                </a:highlight>
                <a:latin typeface="Consolas"/>
                <a:ea typeface="Consolas"/>
                <a:cs typeface="Consolas"/>
                <a:sym typeface="Consolas"/>
              </a:rPr>
              <a:t>'</a:t>
            </a:r>
            <a:r>
              <a:rPr lang="fr" sz="1400" dirty="0">
                <a:solidFill>
                  <a:schemeClr val="dk1"/>
                </a:solidFill>
                <a:highlight>
                  <a:srgbClr val="FFFFFF"/>
                </a:highlight>
                <a:latin typeface="Consolas"/>
                <a:ea typeface="Consolas"/>
                <a:cs typeface="Consolas"/>
                <a:sym typeface="Consolas"/>
              </a:rPr>
              <a:t>, () </a:t>
            </a:r>
            <a:r>
              <a:rPr lang="fr" sz="1400" dirty="0">
                <a:solidFill>
                  <a:srgbClr val="FF5600"/>
                </a:solidFill>
                <a:highlight>
                  <a:srgbClr val="FFFFFF"/>
                </a:highlight>
                <a:latin typeface="Consolas"/>
                <a:ea typeface="Consolas"/>
                <a:cs typeface="Consolas"/>
                <a:sym typeface="Consolas"/>
              </a:rPr>
              <a:t>=&gt;</a:t>
            </a:r>
            <a:r>
              <a:rPr lang="fr" sz="1400" dirty="0">
                <a:solidFill>
                  <a:schemeClr val="dk1"/>
                </a:solidFill>
                <a:highlight>
                  <a:srgbClr val="FFFFFF"/>
                </a:highlight>
                <a:latin typeface="Consolas"/>
                <a:ea typeface="Consolas"/>
                <a:cs typeface="Consolas"/>
                <a:sym typeface="Consolas"/>
              </a:rPr>
              <a:t> App);</a:t>
            </a:r>
          </a:p>
        </p:txBody>
      </p:sp>
      <p:pic>
        <p:nvPicPr>
          <p:cNvPr id="207" name="Shape 207" descr="hello-rn.png"/>
          <p:cNvPicPr preferRelativeResize="0"/>
          <p:nvPr/>
        </p:nvPicPr>
        <p:blipFill>
          <a:blip r:embed="rId3">
            <a:alphaModFix/>
          </a:blip>
          <a:stretch>
            <a:fillRect/>
          </a:stretch>
        </p:blipFill>
        <p:spPr>
          <a:xfrm>
            <a:off x="7363767" y="549567"/>
            <a:ext cx="5099133" cy="5099133"/>
          </a:xfrm>
          <a:prstGeom prst="rect">
            <a:avLst/>
          </a:prstGeom>
          <a:noFill/>
          <a:ln>
            <a:noFill/>
          </a:ln>
        </p:spPr>
      </p:pic>
      <p:sp>
        <p:nvSpPr>
          <p:cNvPr id="5" name="Titr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smtClean="0"/>
              <a:t>Une application minimale RN</a:t>
            </a:r>
            <a:endParaRPr lang="fr-FR" b="1" dirty="0"/>
          </a:p>
        </p:txBody>
      </p:sp>
      <p:sp>
        <p:nvSpPr>
          <p:cNvPr id="3" name="Espace réservé du numéro de diapositive 2"/>
          <p:cNvSpPr>
            <a:spLocks noGrp="1"/>
          </p:cNvSpPr>
          <p:nvPr>
            <p:ph type="sldNum" idx="12"/>
          </p:nvPr>
        </p:nvSpPr>
        <p:spPr/>
        <p:txBody>
          <a:bodyPr/>
          <a:lstStyle/>
          <a:p>
            <a:fld id="{00000000-1234-1234-1234-123412341234}" type="slidenum">
              <a:rPr lang="fr" smtClean="0"/>
              <a:pPr/>
              <a:t>21</a:t>
            </a:fld>
            <a:endParaRPr lang="fr"/>
          </a:p>
        </p:txBody>
      </p:sp>
      <p:sp>
        <p:nvSpPr>
          <p:cNvPr id="8" name="Espace réservé du numéro de diapositive 139"/>
          <p:cNvSpPr txBox="1">
            <a:spLocks/>
          </p:cNvSpPr>
          <p:nvPr/>
        </p:nvSpPr>
        <p:spPr>
          <a:xfrm>
            <a:off x="11296609" y="6217621"/>
            <a:ext cx="731600" cy="524800"/>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fr" smtClean="0"/>
              <a:pPr/>
              <a:t>21</a:t>
            </a:fld>
            <a:endParaRPr lang="fr"/>
          </a:p>
        </p:txBody>
      </p:sp>
      <p:sp>
        <p:nvSpPr>
          <p:cNvPr id="9" name="Espace réservé du numéro de diapositive 4"/>
          <p:cNvSpPr txBox="1">
            <a:spLocks/>
          </p:cNvSpPr>
          <p:nvPr/>
        </p:nvSpPr>
        <p:spPr>
          <a:xfrm>
            <a:off x="11296609" y="6217621"/>
            <a:ext cx="731600" cy="524800"/>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fr" smtClean="0"/>
              <a:pPr/>
              <a:t>21</a:t>
            </a:fld>
            <a:endParaRPr lang="fr"/>
          </a:p>
        </p:txBody>
      </p:sp>
      <p:sp>
        <p:nvSpPr>
          <p:cNvPr id="10" name="Rectangle 9"/>
          <p:cNvSpPr/>
          <p:nvPr/>
        </p:nvSpPr>
        <p:spPr>
          <a:xfrm>
            <a:off x="0" y="6375400"/>
            <a:ext cx="12192000" cy="482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numéro de diapositive 4"/>
          <p:cNvSpPr txBox="1">
            <a:spLocks/>
          </p:cNvSpPr>
          <p:nvPr/>
        </p:nvSpPr>
        <p:spPr>
          <a:xfrm>
            <a:off x="11493500" y="6434137"/>
            <a:ext cx="520700" cy="365125"/>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smtClean="0">
                <a:solidFill>
                  <a:schemeClr val="bg1"/>
                </a:solidFill>
              </a:rPr>
              <a:t>18</a:t>
            </a:r>
            <a:endParaRPr lang="fr-FR" sz="2000" b="1" dirty="0">
              <a:solidFill>
                <a:schemeClr val="bg1"/>
              </a:solidFill>
            </a:endParaRPr>
          </a:p>
        </p:txBody>
      </p:sp>
      <p:sp>
        <p:nvSpPr>
          <p:cNvPr id="12" name="Parallélogramme 11"/>
          <p:cNvSpPr/>
          <p:nvPr/>
        </p:nvSpPr>
        <p:spPr>
          <a:xfrm>
            <a:off x="-127000"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tx1">
                    <a:lumMod val="50000"/>
                    <a:lumOff val="50000"/>
                  </a:schemeClr>
                </a:solidFill>
              </a:rPr>
              <a:t>Etat de l’art</a:t>
            </a:r>
            <a:endParaRPr lang="fr-FR" sz="1600" dirty="0">
              <a:solidFill>
                <a:schemeClr val="tx1">
                  <a:lumMod val="50000"/>
                  <a:lumOff val="50000"/>
                </a:schemeClr>
              </a:solidFill>
            </a:endParaRPr>
          </a:p>
        </p:txBody>
      </p:sp>
      <p:sp>
        <p:nvSpPr>
          <p:cNvPr id="13" name="Parallélogramme 12"/>
          <p:cNvSpPr/>
          <p:nvPr/>
        </p:nvSpPr>
        <p:spPr>
          <a:xfrm>
            <a:off x="1752600"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tx1">
                    <a:lumMod val="50000"/>
                    <a:lumOff val="50000"/>
                  </a:schemeClr>
                </a:solidFill>
              </a:rPr>
              <a:t>React</a:t>
            </a:r>
            <a:endParaRPr lang="fr-FR" sz="1600" dirty="0">
              <a:solidFill>
                <a:schemeClr val="tx1">
                  <a:lumMod val="50000"/>
                  <a:lumOff val="50000"/>
                </a:schemeClr>
              </a:solidFill>
            </a:endParaRPr>
          </a:p>
        </p:txBody>
      </p:sp>
      <p:sp>
        <p:nvSpPr>
          <p:cNvPr id="14" name="Parallélogramme 13"/>
          <p:cNvSpPr/>
          <p:nvPr/>
        </p:nvSpPr>
        <p:spPr>
          <a:xfrm>
            <a:off x="3648825"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tx1">
                    <a:lumMod val="50000"/>
                    <a:lumOff val="50000"/>
                  </a:schemeClr>
                </a:solidFill>
              </a:rPr>
              <a:t>Redux</a:t>
            </a:r>
            <a:endParaRPr lang="fr-FR" sz="1600" dirty="0">
              <a:solidFill>
                <a:schemeClr val="tx1">
                  <a:lumMod val="50000"/>
                  <a:lumOff val="50000"/>
                </a:schemeClr>
              </a:solidFill>
            </a:endParaRPr>
          </a:p>
        </p:txBody>
      </p:sp>
      <p:sp>
        <p:nvSpPr>
          <p:cNvPr id="15" name="Parallélogramme 14"/>
          <p:cNvSpPr/>
          <p:nvPr/>
        </p:nvSpPr>
        <p:spPr>
          <a:xfrm>
            <a:off x="5511800" y="6375400"/>
            <a:ext cx="1980000" cy="488949"/>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bg1"/>
                </a:solidFill>
              </a:rPr>
              <a:t>React</a:t>
            </a:r>
            <a:r>
              <a:rPr lang="fr-FR" sz="1600" dirty="0" smtClean="0">
                <a:solidFill>
                  <a:schemeClr val="bg1"/>
                </a:solidFill>
              </a:rPr>
              <a:t> Native</a:t>
            </a:r>
            <a:endParaRPr lang="fr-FR" sz="1600" dirty="0">
              <a:solidFill>
                <a:schemeClr val="bg1"/>
              </a:solidFill>
            </a:endParaRPr>
          </a:p>
        </p:txBody>
      </p:sp>
      <p:sp>
        <p:nvSpPr>
          <p:cNvPr id="16" name="Parallélogramme 15"/>
          <p:cNvSpPr/>
          <p:nvPr/>
        </p:nvSpPr>
        <p:spPr>
          <a:xfrm>
            <a:off x="73904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Tooling</a:t>
            </a:r>
            <a:endParaRPr lang="fr-FR" sz="1600" dirty="0">
              <a:solidFill>
                <a:srgbClr val="0070C0"/>
              </a:solidFill>
            </a:endParaRPr>
          </a:p>
        </p:txBody>
      </p:sp>
      <p:sp>
        <p:nvSpPr>
          <p:cNvPr id="17" name="Parallélogramme 16"/>
          <p:cNvSpPr/>
          <p:nvPr/>
        </p:nvSpPr>
        <p:spPr>
          <a:xfrm>
            <a:off x="92700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rgbClr val="0070C0"/>
                </a:solidFill>
              </a:rPr>
              <a:t>Bilan</a:t>
            </a:r>
            <a:endParaRPr lang="fr-FR" sz="1600" dirty="0">
              <a:solidFill>
                <a:srgbClr val="0070C0"/>
              </a:solidFill>
            </a:endParaRPr>
          </a:p>
        </p:txBody>
      </p:sp>
    </p:spTree>
    <p:extLst>
      <p:ext uri="{BB962C8B-B14F-4D97-AF65-F5344CB8AC3E}">
        <p14:creationId xmlns:p14="http://schemas.microsoft.com/office/powerpoint/2010/main" val="189186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4" name="Shape 214"/>
          <p:cNvSpPr txBox="1"/>
          <p:nvPr/>
        </p:nvSpPr>
        <p:spPr>
          <a:xfrm>
            <a:off x="6808833" y="4451833"/>
            <a:ext cx="4652800" cy="1640000"/>
          </a:xfrm>
          <a:prstGeom prst="rect">
            <a:avLst/>
          </a:prstGeom>
          <a:noFill/>
          <a:ln w="19050" cap="flat" cmpd="sng">
            <a:solidFill>
              <a:srgbClr val="CCCCCC"/>
            </a:solidFill>
            <a:prstDash val="dot"/>
            <a:round/>
            <a:headEnd type="none" w="med" len="med"/>
            <a:tailEnd type="none" w="med" len="med"/>
          </a:ln>
        </p:spPr>
        <p:txBody>
          <a:bodyPr lIns="121900" tIns="121900" rIns="121900" bIns="121900" anchor="ctr" anchorCtr="0">
            <a:noAutofit/>
          </a:bodyPr>
          <a:lstStyle/>
          <a:p>
            <a:pPr>
              <a:lnSpc>
                <a:spcPct val="150000"/>
              </a:lnSpc>
            </a:pPr>
            <a:r>
              <a:rPr lang="fr" sz="1400" dirty="0" err="1">
                <a:solidFill>
                  <a:schemeClr val="dk1"/>
                </a:solidFill>
                <a:highlight>
                  <a:srgbClr val="FFFFFF"/>
                </a:highlight>
                <a:latin typeface="Consolas"/>
                <a:ea typeface="Consolas"/>
                <a:cs typeface="Consolas"/>
                <a:sym typeface="Consolas"/>
              </a:rPr>
              <a:t>npm</a:t>
            </a:r>
            <a:r>
              <a:rPr lang="fr" sz="1400" dirty="0">
                <a:solidFill>
                  <a:schemeClr val="dk1"/>
                </a:solidFill>
                <a:highlight>
                  <a:srgbClr val="FFFFFF"/>
                </a:highlight>
                <a:latin typeface="Consolas"/>
                <a:ea typeface="Consolas"/>
                <a:cs typeface="Consolas"/>
                <a:sym typeface="Consolas"/>
              </a:rPr>
              <a:t> </a:t>
            </a:r>
            <a:r>
              <a:rPr lang="fr" sz="1400" dirty="0" err="1">
                <a:solidFill>
                  <a:schemeClr val="dk1"/>
                </a:solidFill>
                <a:highlight>
                  <a:srgbClr val="FFFFFF"/>
                </a:highlight>
                <a:latin typeface="Consolas"/>
                <a:ea typeface="Consolas"/>
                <a:cs typeface="Consolas"/>
                <a:sym typeface="Consolas"/>
              </a:rPr>
              <a:t>install</a:t>
            </a:r>
            <a:r>
              <a:rPr lang="fr" sz="1400" dirty="0">
                <a:solidFill>
                  <a:schemeClr val="dk1"/>
                </a:solidFill>
                <a:highlight>
                  <a:srgbClr val="FFFFFF"/>
                </a:highlight>
                <a:latin typeface="Consolas"/>
                <a:ea typeface="Consolas"/>
                <a:cs typeface="Consolas"/>
                <a:sym typeface="Consolas"/>
              </a:rPr>
              <a:t> -g </a:t>
            </a:r>
            <a:r>
              <a:rPr lang="fr" sz="1400" dirty="0" err="1">
                <a:solidFill>
                  <a:schemeClr val="dk1"/>
                </a:solidFill>
                <a:highlight>
                  <a:srgbClr val="FFFFFF"/>
                </a:highlight>
                <a:latin typeface="Consolas"/>
                <a:ea typeface="Consolas"/>
                <a:cs typeface="Consolas"/>
                <a:sym typeface="Consolas"/>
              </a:rPr>
              <a:t>react</a:t>
            </a:r>
            <a:r>
              <a:rPr lang="fr" sz="1400" dirty="0">
                <a:solidFill>
                  <a:schemeClr val="dk1"/>
                </a:solidFill>
                <a:highlight>
                  <a:srgbClr val="FFFFFF"/>
                </a:highlight>
                <a:latin typeface="Consolas"/>
                <a:ea typeface="Consolas"/>
                <a:cs typeface="Consolas"/>
                <a:sym typeface="Consolas"/>
              </a:rPr>
              <a:t>-native-cli</a:t>
            </a:r>
          </a:p>
          <a:p>
            <a:pPr>
              <a:lnSpc>
                <a:spcPct val="150000"/>
              </a:lnSpc>
            </a:pPr>
            <a:r>
              <a:rPr lang="fr" sz="1400" dirty="0" err="1">
                <a:solidFill>
                  <a:schemeClr val="dk1"/>
                </a:solidFill>
                <a:highlight>
                  <a:srgbClr val="FFFFFF"/>
                </a:highlight>
                <a:latin typeface="Consolas"/>
                <a:ea typeface="Consolas"/>
                <a:cs typeface="Consolas"/>
                <a:sym typeface="Consolas"/>
              </a:rPr>
              <a:t>react</a:t>
            </a:r>
            <a:r>
              <a:rPr lang="fr" sz="1400" dirty="0">
                <a:solidFill>
                  <a:schemeClr val="dk1"/>
                </a:solidFill>
                <a:highlight>
                  <a:srgbClr val="FFFFFF"/>
                </a:highlight>
                <a:latin typeface="Consolas"/>
                <a:ea typeface="Consolas"/>
                <a:cs typeface="Consolas"/>
                <a:sym typeface="Consolas"/>
              </a:rPr>
              <a:t>-native </a:t>
            </a:r>
            <a:r>
              <a:rPr lang="fr" sz="1400" dirty="0" err="1">
                <a:solidFill>
                  <a:schemeClr val="dk1"/>
                </a:solidFill>
                <a:highlight>
                  <a:srgbClr val="FFFFFF"/>
                </a:highlight>
                <a:latin typeface="Consolas"/>
                <a:ea typeface="Consolas"/>
                <a:cs typeface="Consolas"/>
                <a:sym typeface="Consolas"/>
              </a:rPr>
              <a:t>init</a:t>
            </a:r>
            <a:r>
              <a:rPr lang="fr" sz="1400" dirty="0">
                <a:solidFill>
                  <a:schemeClr val="dk1"/>
                </a:solidFill>
                <a:highlight>
                  <a:srgbClr val="FFFFFF"/>
                </a:highlight>
                <a:latin typeface="Consolas"/>
                <a:ea typeface="Consolas"/>
                <a:cs typeface="Consolas"/>
                <a:sym typeface="Consolas"/>
              </a:rPr>
              <a:t> </a:t>
            </a:r>
            <a:r>
              <a:rPr lang="fr" sz="1400" dirty="0" err="1">
                <a:solidFill>
                  <a:schemeClr val="dk1"/>
                </a:solidFill>
                <a:highlight>
                  <a:srgbClr val="FFFFFF"/>
                </a:highlight>
                <a:latin typeface="Consolas"/>
                <a:ea typeface="Consolas"/>
                <a:cs typeface="Consolas"/>
                <a:sym typeface="Consolas"/>
              </a:rPr>
              <a:t>monprojet</a:t>
            </a:r>
            <a:endParaRPr lang="fr" sz="1400" dirty="0">
              <a:solidFill>
                <a:schemeClr val="dk1"/>
              </a:solidFill>
              <a:highlight>
                <a:srgbClr val="FFFFFF"/>
              </a:highlight>
              <a:latin typeface="Consolas"/>
              <a:ea typeface="Consolas"/>
              <a:cs typeface="Consolas"/>
              <a:sym typeface="Consolas"/>
            </a:endParaRPr>
          </a:p>
          <a:p>
            <a:pPr>
              <a:lnSpc>
                <a:spcPct val="150000"/>
              </a:lnSpc>
            </a:pPr>
            <a:r>
              <a:rPr lang="fr" sz="1400" dirty="0">
                <a:solidFill>
                  <a:schemeClr val="dk1"/>
                </a:solidFill>
                <a:highlight>
                  <a:srgbClr val="FFFFFF"/>
                </a:highlight>
                <a:latin typeface="Consolas"/>
                <a:ea typeface="Consolas"/>
                <a:cs typeface="Consolas"/>
                <a:sym typeface="Consolas"/>
              </a:rPr>
              <a:t>cd </a:t>
            </a:r>
            <a:r>
              <a:rPr lang="fr" sz="1400" dirty="0" err="1">
                <a:solidFill>
                  <a:schemeClr val="dk1"/>
                </a:solidFill>
                <a:highlight>
                  <a:srgbClr val="FFFFFF"/>
                </a:highlight>
                <a:latin typeface="Consolas"/>
                <a:ea typeface="Consolas"/>
                <a:cs typeface="Consolas"/>
                <a:sym typeface="Consolas"/>
              </a:rPr>
              <a:t>monprojet</a:t>
            </a:r>
            <a:endParaRPr lang="fr" sz="1400" dirty="0">
              <a:solidFill>
                <a:schemeClr val="dk1"/>
              </a:solidFill>
              <a:highlight>
                <a:srgbClr val="FFFFFF"/>
              </a:highlight>
              <a:latin typeface="Consolas"/>
              <a:ea typeface="Consolas"/>
              <a:cs typeface="Consolas"/>
              <a:sym typeface="Consolas"/>
            </a:endParaRPr>
          </a:p>
          <a:p>
            <a:pPr>
              <a:lnSpc>
                <a:spcPct val="150000"/>
              </a:lnSpc>
            </a:pPr>
            <a:r>
              <a:rPr lang="fr" sz="1400" dirty="0" err="1">
                <a:solidFill>
                  <a:schemeClr val="dk1"/>
                </a:solidFill>
                <a:highlight>
                  <a:srgbClr val="FFFFFF"/>
                </a:highlight>
                <a:latin typeface="Consolas"/>
                <a:ea typeface="Consolas"/>
                <a:cs typeface="Consolas"/>
                <a:sym typeface="Consolas"/>
              </a:rPr>
              <a:t>react</a:t>
            </a:r>
            <a:r>
              <a:rPr lang="fr" sz="1400" dirty="0">
                <a:solidFill>
                  <a:schemeClr val="dk1"/>
                </a:solidFill>
                <a:highlight>
                  <a:srgbClr val="FFFFFF"/>
                </a:highlight>
                <a:latin typeface="Consolas"/>
                <a:ea typeface="Consolas"/>
                <a:cs typeface="Consolas"/>
                <a:sym typeface="Consolas"/>
              </a:rPr>
              <a:t>-native </a:t>
            </a:r>
            <a:r>
              <a:rPr lang="fr" sz="1400" dirty="0" err="1">
                <a:solidFill>
                  <a:schemeClr val="dk1"/>
                </a:solidFill>
                <a:highlight>
                  <a:srgbClr val="FFFFFF"/>
                </a:highlight>
                <a:latin typeface="Consolas"/>
                <a:ea typeface="Consolas"/>
                <a:cs typeface="Consolas"/>
                <a:sym typeface="Consolas"/>
              </a:rPr>
              <a:t>run-android</a:t>
            </a:r>
            <a:endParaRPr lang="fr" sz="1400" dirty="0">
              <a:solidFill>
                <a:schemeClr val="dk1"/>
              </a:solidFill>
              <a:highlight>
                <a:srgbClr val="FFFFFF"/>
              </a:highlight>
              <a:latin typeface="Consolas"/>
              <a:ea typeface="Consolas"/>
              <a:cs typeface="Consolas"/>
              <a:sym typeface="Consolas"/>
            </a:endParaRPr>
          </a:p>
        </p:txBody>
      </p:sp>
      <p:sp>
        <p:nvSpPr>
          <p:cNvPr id="5" name="Titr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smtClean="0"/>
              <a:t>React</a:t>
            </a:r>
            <a:r>
              <a:rPr lang="fr-FR" dirty="0" smtClean="0"/>
              <a:t> </a:t>
            </a:r>
            <a:r>
              <a:rPr lang="is-IS" dirty="0" smtClean="0"/>
              <a:t>…</a:t>
            </a:r>
            <a:r>
              <a:rPr lang="is-IS" b="1" dirty="0" smtClean="0"/>
              <a:t>Native</a:t>
            </a:r>
            <a:r>
              <a:rPr lang="is-IS" dirty="0" smtClean="0"/>
              <a:t> !</a:t>
            </a:r>
            <a:endParaRPr lang="fr-FR" b="1" dirty="0"/>
          </a:p>
        </p:txBody>
      </p:sp>
      <p:sp>
        <p:nvSpPr>
          <p:cNvPr id="7" name="Espace réservé du contenu 2"/>
          <p:cNvSpPr txBox="1">
            <a:spLocks/>
          </p:cNvSpPr>
          <p:nvPr/>
        </p:nvSpPr>
        <p:spPr>
          <a:xfrm>
            <a:off x="838200" y="1698606"/>
            <a:ext cx="10515600" cy="3957337"/>
          </a:xfrm>
          <a:prstGeom prst="rect">
            <a:avLst/>
          </a:prstGeom>
        </p:spPr>
        <p:txBody>
          <a:bodyPr vert="horz" lIns="91425" tIns="91425" rIns="91425" bIns="91425" numCol="1" rtlCol="0" anchor="t" anchorCtr="0">
            <a:normAutofit fontScale="92500" lnSpcReduction="20000"/>
          </a:bodyPr>
          <a:lstStyle>
            <a:lvl1pPr marL="228600" lvl="0" indent="-228600" algn="l" defTabSz="914400" rtl="0" eaLnBrk="1" latinLnBrk="0" hangingPunct="1">
              <a:lnSpc>
                <a:spcPct val="90000"/>
              </a:lnSpc>
              <a:spcBef>
                <a:spcPts val="0"/>
              </a:spcBef>
              <a:buFont typeface="Arial"/>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Font typeface="Arial"/>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Font typeface="Arial"/>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9pPr>
          </a:lstStyle>
          <a:p>
            <a:pPr>
              <a:lnSpc>
                <a:spcPct val="150000"/>
              </a:lnSpc>
            </a:pPr>
            <a:r>
              <a:rPr lang="fr-FR" dirty="0" smtClean="0"/>
              <a:t>Librairie </a:t>
            </a:r>
            <a:r>
              <a:rPr lang="fr-FR" dirty="0"/>
              <a:t>+ CLI pour développer des applications natives en </a:t>
            </a:r>
            <a:r>
              <a:rPr lang="fr-FR" dirty="0" smtClean="0"/>
              <a:t>JS (+ de 40k étoiles)</a:t>
            </a:r>
            <a:endParaRPr lang="fr-FR" dirty="0"/>
          </a:p>
          <a:p>
            <a:pPr>
              <a:lnSpc>
                <a:spcPct val="150000"/>
              </a:lnSpc>
            </a:pPr>
            <a:r>
              <a:rPr lang="fr-FR" dirty="0"/>
              <a:t>Créée par Facebook (annoncée en 2015)</a:t>
            </a:r>
          </a:p>
          <a:p>
            <a:pPr>
              <a:lnSpc>
                <a:spcPct val="150000"/>
              </a:lnSpc>
            </a:pPr>
            <a:r>
              <a:rPr lang="fr-FR" dirty="0"/>
              <a:t>Open-source (</a:t>
            </a:r>
            <a:r>
              <a:rPr lang="fr-FR" dirty="0">
                <a:hlinkClick r:id="rId3"/>
              </a:rPr>
              <a:t>https://</a:t>
            </a:r>
            <a:r>
              <a:rPr lang="fr-FR" dirty="0" smtClean="0">
                <a:hlinkClick r:id="rId3"/>
              </a:rPr>
              <a:t>github.com/facebook/react-native</a:t>
            </a:r>
            <a:r>
              <a:rPr lang="fr-FR" dirty="0" smtClean="0"/>
              <a:t>)</a:t>
            </a:r>
            <a:endParaRPr lang="fr-FR" dirty="0"/>
          </a:p>
          <a:p>
            <a:pPr>
              <a:lnSpc>
                <a:spcPct val="150000"/>
              </a:lnSpc>
            </a:pPr>
            <a:r>
              <a:rPr lang="fr-FR" dirty="0"/>
              <a:t>Simple</a:t>
            </a:r>
          </a:p>
          <a:p>
            <a:pPr>
              <a:lnSpc>
                <a:spcPct val="150000"/>
              </a:lnSpc>
            </a:pPr>
            <a:r>
              <a:rPr lang="fr-FR" dirty="0"/>
              <a:t>Performante</a:t>
            </a:r>
          </a:p>
          <a:p>
            <a:pPr>
              <a:lnSpc>
                <a:spcPct val="150000"/>
              </a:lnSpc>
            </a:pPr>
            <a:r>
              <a:rPr lang="fr-FR" dirty="0"/>
              <a:t>Fun !</a:t>
            </a:r>
          </a:p>
          <a:p>
            <a:pPr>
              <a:lnSpc>
                <a:spcPct val="150000"/>
              </a:lnSpc>
            </a:pPr>
            <a:endParaRPr lang="fr-FR" dirty="0"/>
          </a:p>
        </p:txBody>
      </p:sp>
      <p:sp>
        <p:nvSpPr>
          <p:cNvPr id="3" name="Espace réservé du numéro de diapositive 2"/>
          <p:cNvSpPr>
            <a:spLocks noGrp="1"/>
          </p:cNvSpPr>
          <p:nvPr>
            <p:ph type="sldNum" idx="12"/>
          </p:nvPr>
        </p:nvSpPr>
        <p:spPr/>
        <p:txBody>
          <a:bodyPr/>
          <a:lstStyle/>
          <a:p>
            <a:fld id="{00000000-1234-1234-1234-123412341234}" type="slidenum">
              <a:rPr lang="fr" smtClean="0"/>
              <a:pPr/>
              <a:t>22</a:t>
            </a:fld>
            <a:endParaRPr lang="fr"/>
          </a:p>
        </p:txBody>
      </p:sp>
      <p:sp>
        <p:nvSpPr>
          <p:cNvPr id="9" name="Espace réservé du numéro de diapositive 2"/>
          <p:cNvSpPr txBox="1">
            <a:spLocks/>
          </p:cNvSpPr>
          <p:nvPr/>
        </p:nvSpPr>
        <p:spPr>
          <a:xfrm>
            <a:off x="11296609" y="6217621"/>
            <a:ext cx="731600" cy="524800"/>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fr" smtClean="0"/>
              <a:pPr/>
              <a:t>22</a:t>
            </a:fld>
            <a:endParaRPr lang="fr"/>
          </a:p>
        </p:txBody>
      </p:sp>
      <p:sp>
        <p:nvSpPr>
          <p:cNvPr id="10" name="Espace réservé du numéro de diapositive 139"/>
          <p:cNvSpPr txBox="1">
            <a:spLocks/>
          </p:cNvSpPr>
          <p:nvPr/>
        </p:nvSpPr>
        <p:spPr>
          <a:xfrm>
            <a:off x="11296609" y="6217621"/>
            <a:ext cx="731600" cy="524800"/>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fr" smtClean="0"/>
              <a:pPr/>
              <a:t>22</a:t>
            </a:fld>
            <a:endParaRPr lang="fr"/>
          </a:p>
        </p:txBody>
      </p:sp>
      <p:sp>
        <p:nvSpPr>
          <p:cNvPr id="11" name="Espace réservé du numéro de diapositive 4"/>
          <p:cNvSpPr txBox="1">
            <a:spLocks/>
          </p:cNvSpPr>
          <p:nvPr/>
        </p:nvSpPr>
        <p:spPr>
          <a:xfrm>
            <a:off x="11296609" y="6217621"/>
            <a:ext cx="731600" cy="524800"/>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fr" smtClean="0"/>
              <a:pPr/>
              <a:t>22</a:t>
            </a:fld>
            <a:endParaRPr lang="fr"/>
          </a:p>
        </p:txBody>
      </p:sp>
      <p:sp>
        <p:nvSpPr>
          <p:cNvPr id="12" name="Rectangle 11"/>
          <p:cNvSpPr/>
          <p:nvPr/>
        </p:nvSpPr>
        <p:spPr>
          <a:xfrm>
            <a:off x="0" y="6375400"/>
            <a:ext cx="12192000" cy="482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space réservé du numéro de diapositive 4"/>
          <p:cNvSpPr txBox="1">
            <a:spLocks/>
          </p:cNvSpPr>
          <p:nvPr/>
        </p:nvSpPr>
        <p:spPr>
          <a:xfrm>
            <a:off x="11493500" y="6434137"/>
            <a:ext cx="520700" cy="365125"/>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smtClean="0">
                <a:solidFill>
                  <a:schemeClr val="bg1"/>
                </a:solidFill>
              </a:rPr>
              <a:t>19</a:t>
            </a:r>
            <a:endParaRPr lang="fr-FR" sz="2000" b="1" dirty="0">
              <a:solidFill>
                <a:schemeClr val="bg1"/>
              </a:solidFill>
            </a:endParaRPr>
          </a:p>
        </p:txBody>
      </p:sp>
      <p:sp>
        <p:nvSpPr>
          <p:cNvPr id="14" name="Parallélogramme 13"/>
          <p:cNvSpPr/>
          <p:nvPr/>
        </p:nvSpPr>
        <p:spPr>
          <a:xfrm>
            <a:off x="-127000"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tx1">
                    <a:lumMod val="50000"/>
                    <a:lumOff val="50000"/>
                  </a:schemeClr>
                </a:solidFill>
              </a:rPr>
              <a:t>Etat de l’art</a:t>
            </a:r>
            <a:endParaRPr lang="fr-FR" sz="1600" dirty="0">
              <a:solidFill>
                <a:schemeClr val="tx1">
                  <a:lumMod val="50000"/>
                  <a:lumOff val="50000"/>
                </a:schemeClr>
              </a:solidFill>
            </a:endParaRPr>
          </a:p>
        </p:txBody>
      </p:sp>
      <p:sp>
        <p:nvSpPr>
          <p:cNvPr id="15" name="Parallélogramme 14"/>
          <p:cNvSpPr/>
          <p:nvPr/>
        </p:nvSpPr>
        <p:spPr>
          <a:xfrm>
            <a:off x="1752600"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tx1">
                    <a:lumMod val="50000"/>
                    <a:lumOff val="50000"/>
                  </a:schemeClr>
                </a:solidFill>
              </a:rPr>
              <a:t>React</a:t>
            </a:r>
            <a:endParaRPr lang="fr-FR" sz="1600" dirty="0">
              <a:solidFill>
                <a:schemeClr val="tx1">
                  <a:lumMod val="50000"/>
                  <a:lumOff val="50000"/>
                </a:schemeClr>
              </a:solidFill>
            </a:endParaRPr>
          </a:p>
        </p:txBody>
      </p:sp>
      <p:sp>
        <p:nvSpPr>
          <p:cNvPr id="16" name="Parallélogramme 15"/>
          <p:cNvSpPr/>
          <p:nvPr/>
        </p:nvSpPr>
        <p:spPr>
          <a:xfrm>
            <a:off x="3648825"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tx1">
                    <a:lumMod val="50000"/>
                    <a:lumOff val="50000"/>
                  </a:schemeClr>
                </a:solidFill>
              </a:rPr>
              <a:t>Redux</a:t>
            </a:r>
            <a:endParaRPr lang="fr-FR" sz="1600" dirty="0">
              <a:solidFill>
                <a:schemeClr val="tx1">
                  <a:lumMod val="50000"/>
                  <a:lumOff val="50000"/>
                </a:schemeClr>
              </a:solidFill>
            </a:endParaRPr>
          </a:p>
        </p:txBody>
      </p:sp>
      <p:sp>
        <p:nvSpPr>
          <p:cNvPr id="17" name="Parallélogramme 16"/>
          <p:cNvSpPr/>
          <p:nvPr/>
        </p:nvSpPr>
        <p:spPr>
          <a:xfrm>
            <a:off x="5511800" y="6375400"/>
            <a:ext cx="1980000" cy="488949"/>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bg1"/>
                </a:solidFill>
              </a:rPr>
              <a:t>React</a:t>
            </a:r>
            <a:r>
              <a:rPr lang="fr-FR" sz="1600" dirty="0" smtClean="0">
                <a:solidFill>
                  <a:schemeClr val="bg1"/>
                </a:solidFill>
              </a:rPr>
              <a:t> Native</a:t>
            </a:r>
            <a:endParaRPr lang="fr-FR" sz="1600" dirty="0">
              <a:solidFill>
                <a:schemeClr val="bg1"/>
              </a:solidFill>
            </a:endParaRPr>
          </a:p>
        </p:txBody>
      </p:sp>
      <p:sp>
        <p:nvSpPr>
          <p:cNvPr id="18" name="Parallélogramme 17"/>
          <p:cNvSpPr/>
          <p:nvPr/>
        </p:nvSpPr>
        <p:spPr>
          <a:xfrm>
            <a:off x="73904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Tooling</a:t>
            </a:r>
            <a:endParaRPr lang="fr-FR" sz="1600" dirty="0">
              <a:solidFill>
                <a:srgbClr val="0070C0"/>
              </a:solidFill>
            </a:endParaRPr>
          </a:p>
        </p:txBody>
      </p:sp>
      <p:sp>
        <p:nvSpPr>
          <p:cNvPr id="19" name="Parallélogramme 18"/>
          <p:cNvSpPr/>
          <p:nvPr/>
        </p:nvSpPr>
        <p:spPr>
          <a:xfrm>
            <a:off x="92700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rgbClr val="0070C0"/>
                </a:solidFill>
              </a:rPr>
              <a:t>Bilan</a:t>
            </a:r>
            <a:endParaRPr lang="fr-FR" sz="1600" dirty="0">
              <a:solidFill>
                <a:srgbClr val="0070C0"/>
              </a:solidFill>
            </a:endParaRPr>
          </a:p>
        </p:txBody>
      </p:sp>
    </p:spTree>
    <p:extLst>
      <p:ext uri="{BB962C8B-B14F-4D97-AF65-F5344CB8AC3E}">
        <p14:creationId xmlns:p14="http://schemas.microsoft.com/office/powerpoint/2010/main" val="95571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7">
                                            <p:txEl>
                                              <p:pRg st="2" end="2"/>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7">
                                            <p:txEl>
                                              <p:pRg st="4" end="4"/>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4"/>
                                        </p:tgtEl>
                                        <p:attrNameLst>
                                          <p:attrName>style.visibility</p:attrName>
                                        </p:attrNameLst>
                                      </p:cBhvr>
                                      <p:to>
                                        <p:strVal val="visible"/>
                                      </p:to>
                                    </p:set>
                                    <p:animEffect transition="in" filter="fade">
                                      <p:cBhvr>
                                        <p:cTn id="23" dur="10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4" name="Titr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s-IS" dirty="0" smtClean="0"/>
              <a:t>Qui l’utilise ?</a:t>
            </a:r>
            <a:endParaRPr lang="fr-FR" b="1" dirty="0"/>
          </a:p>
        </p:txBody>
      </p:sp>
      <p:sp>
        <p:nvSpPr>
          <p:cNvPr id="3" name="Espace réservé du numéro de diapositive 2"/>
          <p:cNvSpPr>
            <a:spLocks noGrp="1"/>
          </p:cNvSpPr>
          <p:nvPr>
            <p:ph type="sldNum" idx="12"/>
          </p:nvPr>
        </p:nvSpPr>
        <p:spPr/>
        <p:txBody>
          <a:bodyPr/>
          <a:lstStyle/>
          <a:p>
            <a:fld id="{00000000-1234-1234-1234-123412341234}" type="slidenum">
              <a:rPr lang="fr" smtClean="0"/>
              <a:pPr/>
              <a:t>23</a:t>
            </a:fld>
            <a:endParaRPr lang="fr"/>
          </a:p>
        </p:txBody>
      </p:sp>
      <p:sp>
        <p:nvSpPr>
          <p:cNvPr id="8" name="Espace réservé du numéro de diapositive 2"/>
          <p:cNvSpPr txBox="1">
            <a:spLocks/>
          </p:cNvSpPr>
          <p:nvPr/>
        </p:nvSpPr>
        <p:spPr>
          <a:xfrm>
            <a:off x="11296609" y="6217621"/>
            <a:ext cx="731600" cy="524800"/>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fr" smtClean="0"/>
              <a:pPr/>
              <a:t>23</a:t>
            </a:fld>
            <a:endParaRPr lang="fr"/>
          </a:p>
        </p:txBody>
      </p:sp>
      <p:sp>
        <p:nvSpPr>
          <p:cNvPr id="9" name="Espace réservé du numéro de diapositive 139"/>
          <p:cNvSpPr txBox="1">
            <a:spLocks/>
          </p:cNvSpPr>
          <p:nvPr/>
        </p:nvSpPr>
        <p:spPr>
          <a:xfrm>
            <a:off x="11296609" y="6217621"/>
            <a:ext cx="731600" cy="524800"/>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fr" smtClean="0"/>
              <a:pPr/>
              <a:t>23</a:t>
            </a:fld>
            <a:endParaRPr lang="fr"/>
          </a:p>
        </p:txBody>
      </p:sp>
      <p:sp>
        <p:nvSpPr>
          <p:cNvPr id="10" name="Espace réservé du numéro de diapositive 4"/>
          <p:cNvSpPr txBox="1">
            <a:spLocks/>
          </p:cNvSpPr>
          <p:nvPr/>
        </p:nvSpPr>
        <p:spPr>
          <a:xfrm>
            <a:off x="11296609" y="6217621"/>
            <a:ext cx="731600" cy="524800"/>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fr" smtClean="0"/>
              <a:pPr/>
              <a:t>23</a:t>
            </a:fld>
            <a:endParaRPr lang="fr"/>
          </a:p>
        </p:txBody>
      </p:sp>
      <p:sp>
        <p:nvSpPr>
          <p:cNvPr id="11" name="Rectangle 10"/>
          <p:cNvSpPr/>
          <p:nvPr/>
        </p:nvSpPr>
        <p:spPr>
          <a:xfrm>
            <a:off x="0" y="6375400"/>
            <a:ext cx="12192000" cy="482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numéro de diapositive 4"/>
          <p:cNvSpPr txBox="1">
            <a:spLocks/>
          </p:cNvSpPr>
          <p:nvPr/>
        </p:nvSpPr>
        <p:spPr>
          <a:xfrm>
            <a:off x="11493500" y="6434137"/>
            <a:ext cx="520700" cy="365125"/>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smtClean="0">
                <a:solidFill>
                  <a:schemeClr val="bg1"/>
                </a:solidFill>
              </a:rPr>
              <a:t>20</a:t>
            </a:r>
            <a:endParaRPr lang="fr-FR" sz="2000" b="1" dirty="0">
              <a:solidFill>
                <a:schemeClr val="bg1"/>
              </a:solidFill>
            </a:endParaRPr>
          </a:p>
        </p:txBody>
      </p:sp>
      <p:sp>
        <p:nvSpPr>
          <p:cNvPr id="13" name="Parallélogramme 12"/>
          <p:cNvSpPr/>
          <p:nvPr/>
        </p:nvSpPr>
        <p:spPr>
          <a:xfrm>
            <a:off x="-127000"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tx1">
                    <a:lumMod val="50000"/>
                    <a:lumOff val="50000"/>
                  </a:schemeClr>
                </a:solidFill>
              </a:rPr>
              <a:t>Etat de l’art</a:t>
            </a:r>
            <a:endParaRPr lang="fr-FR" sz="1600" dirty="0">
              <a:solidFill>
                <a:schemeClr val="tx1">
                  <a:lumMod val="50000"/>
                  <a:lumOff val="50000"/>
                </a:schemeClr>
              </a:solidFill>
            </a:endParaRPr>
          </a:p>
        </p:txBody>
      </p:sp>
      <p:sp>
        <p:nvSpPr>
          <p:cNvPr id="14" name="Parallélogramme 13"/>
          <p:cNvSpPr/>
          <p:nvPr/>
        </p:nvSpPr>
        <p:spPr>
          <a:xfrm>
            <a:off x="1752600"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tx1">
                    <a:lumMod val="50000"/>
                    <a:lumOff val="50000"/>
                  </a:schemeClr>
                </a:solidFill>
              </a:rPr>
              <a:t>React</a:t>
            </a:r>
            <a:endParaRPr lang="fr-FR" sz="1600" dirty="0">
              <a:solidFill>
                <a:schemeClr val="tx1">
                  <a:lumMod val="50000"/>
                  <a:lumOff val="50000"/>
                </a:schemeClr>
              </a:solidFill>
            </a:endParaRPr>
          </a:p>
        </p:txBody>
      </p:sp>
      <p:sp>
        <p:nvSpPr>
          <p:cNvPr id="15" name="Parallélogramme 14"/>
          <p:cNvSpPr/>
          <p:nvPr/>
        </p:nvSpPr>
        <p:spPr>
          <a:xfrm>
            <a:off x="3648825"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tx1">
                    <a:lumMod val="50000"/>
                    <a:lumOff val="50000"/>
                  </a:schemeClr>
                </a:solidFill>
              </a:rPr>
              <a:t>Redux</a:t>
            </a:r>
            <a:endParaRPr lang="fr-FR" sz="1600" dirty="0">
              <a:solidFill>
                <a:schemeClr val="tx1">
                  <a:lumMod val="50000"/>
                  <a:lumOff val="50000"/>
                </a:schemeClr>
              </a:solidFill>
            </a:endParaRPr>
          </a:p>
        </p:txBody>
      </p:sp>
      <p:sp>
        <p:nvSpPr>
          <p:cNvPr id="16" name="Parallélogramme 15"/>
          <p:cNvSpPr/>
          <p:nvPr/>
        </p:nvSpPr>
        <p:spPr>
          <a:xfrm>
            <a:off x="5511800" y="6375400"/>
            <a:ext cx="1980000" cy="488949"/>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bg1"/>
                </a:solidFill>
              </a:rPr>
              <a:t>React</a:t>
            </a:r>
            <a:r>
              <a:rPr lang="fr-FR" sz="1600" dirty="0" smtClean="0">
                <a:solidFill>
                  <a:schemeClr val="bg1"/>
                </a:solidFill>
              </a:rPr>
              <a:t> Native</a:t>
            </a:r>
            <a:endParaRPr lang="fr-FR" sz="1600" dirty="0">
              <a:solidFill>
                <a:schemeClr val="bg1"/>
              </a:solidFill>
            </a:endParaRPr>
          </a:p>
        </p:txBody>
      </p:sp>
      <p:sp>
        <p:nvSpPr>
          <p:cNvPr id="17" name="Parallélogramme 16"/>
          <p:cNvSpPr/>
          <p:nvPr/>
        </p:nvSpPr>
        <p:spPr>
          <a:xfrm>
            <a:off x="73904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Tooling</a:t>
            </a:r>
            <a:endParaRPr lang="fr-FR" sz="1600" dirty="0">
              <a:solidFill>
                <a:srgbClr val="0070C0"/>
              </a:solidFill>
            </a:endParaRPr>
          </a:p>
        </p:txBody>
      </p:sp>
      <p:sp>
        <p:nvSpPr>
          <p:cNvPr id="18" name="Parallélogramme 17"/>
          <p:cNvSpPr/>
          <p:nvPr/>
        </p:nvSpPr>
        <p:spPr>
          <a:xfrm>
            <a:off x="92700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rgbClr val="0070C0"/>
                </a:solidFill>
              </a:rPr>
              <a:t>Bilan</a:t>
            </a:r>
            <a:endParaRPr lang="fr-FR" sz="1600" dirty="0">
              <a:solidFill>
                <a:srgbClr val="0070C0"/>
              </a:solidFill>
            </a:endParaRPr>
          </a:p>
        </p:txBody>
      </p:sp>
      <p:pic>
        <p:nvPicPr>
          <p:cNvPr id="1035" name="Picture 11" descr="ace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744" y="1700962"/>
            <a:ext cx="1216590" cy="121659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nst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024" y="1707531"/>
            <a:ext cx="1216800" cy="12168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p:cNvSpPr txBox="1"/>
          <p:nvPr/>
        </p:nvSpPr>
        <p:spPr>
          <a:xfrm>
            <a:off x="939452" y="3031299"/>
            <a:ext cx="2417175" cy="1200329"/>
          </a:xfrm>
          <a:prstGeom prst="rect">
            <a:avLst/>
          </a:prstGeom>
          <a:noFill/>
        </p:spPr>
        <p:txBody>
          <a:bodyPr wrap="square" rtlCol="0">
            <a:spAutoFit/>
          </a:bodyPr>
          <a:lstStyle/>
          <a:p>
            <a:pPr algn="ctr"/>
            <a:r>
              <a:rPr lang="fr-FR" b="1" dirty="0" smtClean="0"/>
              <a:t>Facebook</a:t>
            </a:r>
          </a:p>
          <a:p>
            <a:r>
              <a:rPr lang="fr-FR" dirty="0"/>
              <a:t>Facebook </a:t>
            </a:r>
            <a:r>
              <a:rPr lang="fr-FR" dirty="0" err="1"/>
              <a:t>Ads</a:t>
            </a:r>
            <a:r>
              <a:rPr lang="fr-FR" dirty="0"/>
              <a:t> Manager</a:t>
            </a:r>
          </a:p>
          <a:p>
            <a:r>
              <a:rPr lang="fr-FR" dirty="0"/>
              <a:t>Facebook Groups</a:t>
            </a:r>
          </a:p>
          <a:p>
            <a:pPr algn="ctr"/>
            <a:endParaRPr lang="fr-FR" dirty="0"/>
          </a:p>
        </p:txBody>
      </p:sp>
      <p:sp>
        <p:nvSpPr>
          <p:cNvPr id="29" name="ZoneTexte 28"/>
          <p:cNvSpPr txBox="1"/>
          <p:nvPr/>
        </p:nvSpPr>
        <p:spPr>
          <a:xfrm>
            <a:off x="4602836" y="3031299"/>
            <a:ext cx="2417175" cy="369332"/>
          </a:xfrm>
          <a:prstGeom prst="rect">
            <a:avLst/>
          </a:prstGeom>
          <a:noFill/>
        </p:spPr>
        <p:txBody>
          <a:bodyPr wrap="square" rtlCol="0">
            <a:spAutoFit/>
          </a:bodyPr>
          <a:lstStyle/>
          <a:p>
            <a:pPr algn="ctr"/>
            <a:r>
              <a:rPr lang="fr-FR" b="1" dirty="0" smtClean="0"/>
              <a:t>Instagram</a:t>
            </a:r>
          </a:p>
        </p:txBody>
      </p:sp>
      <p:pic>
        <p:nvPicPr>
          <p:cNvPr id="1038" name="Picture 14" descr="irbn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4419" y="1707531"/>
            <a:ext cx="1216800" cy="12168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idu(手机百度)"/>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4419" y="4231628"/>
            <a:ext cx="1216800" cy="1216800"/>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isco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9744" y="4335264"/>
            <a:ext cx="1216800" cy="1216800"/>
          </a:xfrm>
          <a:prstGeom prst="rect">
            <a:avLst/>
          </a:prstGeom>
          <a:noFill/>
          <a:extLst>
            <a:ext uri="{909E8E84-426E-40DD-AFC4-6F175D3DCCD1}">
              <a14:hiddenFill xmlns:a14="http://schemas.microsoft.com/office/drawing/2010/main">
                <a:solidFill>
                  <a:srgbClr val="FFFFFF"/>
                </a:solidFill>
              </a14:hiddenFill>
            </a:ext>
          </a:extLst>
        </p:spPr>
      </p:pic>
      <p:sp>
        <p:nvSpPr>
          <p:cNvPr id="37" name="ZoneTexte 36"/>
          <p:cNvSpPr txBox="1"/>
          <p:nvPr/>
        </p:nvSpPr>
        <p:spPr>
          <a:xfrm>
            <a:off x="7894231" y="3031162"/>
            <a:ext cx="2417175" cy="369332"/>
          </a:xfrm>
          <a:prstGeom prst="rect">
            <a:avLst/>
          </a:prstGeom>
          <a:noFill/>
        </p:spPr>
        <p:txBody>
          <a:bodyPr wrap="square" rtlCol="0">
            <a:spAutoFit/>
          </a:bodyPr>
          <a:lstStyle/>
          <a:p>
            <a:pPr algn="ctr"/>
            <a:r>
              <a:rPr lang="fr-FR" b="1" dirty="0" err="1" smtClean="0"/>
              <a:t>Airnbnb</a:t>
            </a:r>
            <a:endParaRPr lang="fr-FR" b="1" dirty="0" smtClean="0"/>
          </a:p>
        </p:txBody>
      </p:sp>
      <p:sp>
        <p:nvSpPr>
          <p:cNvPr id="38" name="ZoneTexte 37"/>
          <p:cNvSpPr txBox="1"/>
          <p:nvPr/>
        </p:nvSpPr>
        <p:spPr>
          <a:xfrm>
            <a:off x="939451" y="5555616"/>
            <a:ext cx="2417175" cy="369332"/>
          </a:xfrm>
          <a:prstGeom prst="rect">
            <a:avLst/>
          </a:prstGeom>
          <a:noFill/>
        </p:spPr>
        <p:txBody>
          <a:bodyPr wrap="square" rtlCol="0">
            <a:spAutoFit/>
          </a:bodyPr>
          <a:lstStyle/>
          <a:p>
            <a:pPr algn="ctr"/>
            <a:r>
              <a:rPr lang="fr-FR" b="1" dirty="0" smtClean="0"/>
              <a:t>Discord</a:t>
            </a:r>
          </a:p>
        </p:txBody>
      </p:sp>
      <p:sp>
        <p:nvSpPr>
          <p:cNvPr id="39" name="ZoneTexte 38"/>
          <p:cNvSpPr txBox="1"/>
          <p:nvPr/>
        </p:nvSpPr>
        <p:spPr>
          <a:xfrm>
            <a:off x="7894230" y="5448428"/>
            <a:ext cx="2417175" cy="369332"/>
          </a:xfrm>
          <a:prstGeom prst="rect">
            <a:avLst/>
          </a:prstGeom>
          <a:noFill/>
        </p:spPr>
        <p:txBody>
          <a:bodyPr wrap="square" rtlCol="0">
            <a:spAutoFit/>
          </a:bodyPr>
          <a:lstStyle/>
          <a:p>
            <a:pPr algn="ctr"/>
            <a:r>
              <a:rPr lang="fr-FR" b="1" dirty="0" err="1" smtClean="0"/>
              <a:t>Baidu</a:t>
            </a:r>
            <a:endParaRPr lang="fr-FR" b="1" dirty="0" smtClean="0"/>
          </a:p>
        </p:txBody>
      </p:sp>
      <p:pic>
        <p:nvPicPr>
          <p:cNvPr id="1043" name="Picture 19" descr="oundCloud Puls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3023" y="4231628"/>
            <a:ext cx="1216800" cy="1216800"/>
          </a:xfrm>
          <a:prstGeom prst="rect">
            <a:avLst/>
          </a:prstGeom>
          <a:noFill/>
          <a:extLst>
            <a:ext uri="{909E8E84-426E-40DD-AFC4-6F175D3DCCD1}">
              <a14:hiddenFill xmlns:a14="http://schemas.microsoft.com/office/drawing/2010/main">
                <a:solidFill>
                  <a:srgbClr val="FFFFFF"/>
                </a:solidFill>
              </a14:hiddenFill>
            </a:ext>
          </a:extLst>
        </p:spPr>
      </p:pic>
      <p:sp>
        <p:nvSpPr>
          <p:cNvPr id="41" name="ZoneTexte 40"/>
          <p:cNvSpPr txBox="1"/>
          <p:nvPr/>
        </p:nvSpPr>
        <p:spPr>
          <a:xfrm>
            <a:off x="4568562" y="5448428"/>
            <a:ext cx="2417175" cy="369332"/>
          </a:xfrm>
          <a:prstGeom prst="rect">
            <a:avLst/>
          </a:prstGeom>
          <a:noFill/>
        </p:spPr>
        <p:txBody>
          <a:bodyPr wrap="square" rtlCol="0">
            <a:spAutoFit/>
          </a:bodyPr>
          <a:lstStyle/>
          <a:p>
            <a:pPr algn="ctr"/>
            <a:r>
              <a:rPr lang="fr-FR" b="1" dirty="0" err="1" smtClean="0"/>
              <a:t>Soundcloud</a:t>
            </a:r>
            <a:r>
              <a:rPr lang="fr-FR" b="1" dirty="0" smtClean="0"/>
              <a:t> Pulse</a:t>
            </a:r>
          </a:p>
        </p:txBody>
      </p:sp>
    </p:spTree>
    <p:extLst>
      <p:ext uri="{BB962C8B-B14F-4D97-AF65-F5344CB8AC3E}">
        <p14:creationId xmlns:p14="http://schemas.microsoft.com/office/powerpoint/2010/main" val="12159151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4" name="Titr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s-IS" dirty="0" smtClean="0"/>
              <a:t>La librairie</a:t>
            </a:r>
            <a:endParaRPr lang="fr-FR" b="1" dirty="0"/>
          </a:p>
        </p:txBody>
      </p:sp>
      <p:sp>
        <p:nvSpPr>
          <p:cNvPr id="6" name="Espace réservé du contenu 2"/>
          <p:cNvSpPr txBox="1">
            <a:spLocks/>
          </p:cNvSpPr>
          <p:nvPr/>
        </p:nvSpPr>
        <p:spPr>
          <a:xfrm>
            <a:off x="838200" y="1120878"/>
            <a:ext cx="10515600" cy="5279922"/>
          </a:xfrm>
          <a:prstGeom prst="rect">
            <a:avLst/>
          </a:prstGeom>
        </p:spPr>
        <p:txBody>
          <a:bodyPr vert="horz" lIns="91425" tIns="91425" rIns="91425" bIns="91425" numCol="1" rtlCol="0" anchor="t" anchorCtr="0">
            <a:normAutofit fontScale="92500" lnSpcReduction="20000"/>
          </a:bodyPr>
          <a:lstStyle>
            <a:lvl1pPr marL="228600" lvl="0" indent="-228600" algn="l" defTabSz="914400" rtl="0" eaLnBrk="1" latinLnBrk="0" hangingPunct="1">
              <a:lnSpc>
                <a:spcPct val="90000"/>
              </a:lnSpc>
              <a:spcBef>
                <a:spcPts val="0"/>
              </a:spcBef>
              <a:buFont typeface="Arial"/>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Font typeface="Arial"/>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Font typeface="Arial"/>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9pPr>
          </a:lstStyle>
          <a:p>
            <a:pPr>
              <a:lnSpc>
                <a:spcPct val="160000"/>
              </a:lnSpc>
            </a:pPr>
            <a:r>
              <a:rPr lang="fr-FR" dirty="0" smtClean="0"/>
              <a:t>Des </a:t>
            </a:r>
            <a:r>
              <a:rPr lang="fr-FR" dirty="0"/>
              <a:t>API natives</a:t>
            </a:r>
          </a:p>
          <a:p>
            <a:pPr lvl="1">
              <a:lnSpc>
                <a:spcPct val="160000"/>
              </a:lnSpc>
            </a:pPr>
            <a:r>
              <a:rPr lang="fr-FR" dirty="0" err="1"/>
              <a:t>NetInfo</a:t>
            </a:r>
            <a:endParaRPr lang="fr-FR" dirty="0"/>
          </a:p>
          <a:p>
            <a:pPr lvl="1">
              <a:lnSpc>
                <a:spcPct val="160000"/>
              </a:lnSpc>
            </a:pPr>
            <a:r>
              <a:rPr lang="fr-FR" dirty="0" err="1" smtClean="0"/>
              <a:t>AsyncStorage</a:t>
            </a:r>
            <a:endParaRPr lang="fr-FR" dirty="0"/>
          </a:p>
          <a:p>
            <a:pPr>
              <a:lnSpc>
                <a:spcPct val="160000"/>
              </a:lnSpc>
            </a:pPr>
            <a:r>
              <a:rPr lang="fr-FR" dirty="0"/>
              <a:t>Des composants</a:t>
            </a:r>
          </a:p>
          <a:p>
            <a:pPr lvl="1">
              <a:lnSpc>
                <a:spcPct val="160000"/>
              </a:lnSpc>
            </a:pPr>
            <a:r>
              <a:rPr lang="fr-FR" dirty="0" smtClean="0"/>
              <a:t>Natifs  </a:t>
            </a:r>
            <a:r>
              <a:rPr lang="fr-FR" dirty="0" smtClean="0">
                <a:solidFill>
                  <a:schemeClr val="bg2">
                    <a:lumMod val="50000"/>
                  </a:schemeClr>
                </a:solidFill>
              </a:rPr>
              <a:t>(</a:t>
            </a:r>
            <a:r>
              <a:rPr lang="fr-FR" dirty="0" err="1" smtClean="0">
                <a:solidFill>
                  <a:schemeClr val="bg2">
                    <a:lumMod val="50000"/>
                  </a:schemeClr>
                </a:solidFill>
              </a:rPr>
              <a:t>View</a:t>
            </a:r>
            <a:r>
              <a:rPr lang="fr-FR" dirty="0">
                <a:solidFill>
                  <a:schemeClr val="bg2">
                    <a:lumMod val="50000"/>
                  </a:schemeClr>
                </a:solidFill>
              </a:rPr>
              <a:t>, </a:t>
            </a:r>
            <a:r>
              <a:rPr lang="fr-FR" dirty="0" err="1">
                <a:solidFill>
                  <a:schemeClr val="bg2">
                    <a:lumMod val="50000"/>
                  </a:schemeClr>
                </a:solidFill>
              </a:rPr>
              <a:t>Text</a:t>
            </a:r>
            <a:r>
              <a:rPr lang="fr-FR" dirty="0">
                <a:solidFill>
                  <a:schemeClr val="bg2">
                    <a:lumMod val="50000"/>
                  </a:schemeClr>
                </a:solidFill>
              </a:rPr>
              <a:t>, </a:t>
            </a:r>
            <a:r>
              <a:rPr lang="fr-FR" dirty="0" err="1">
                <a:solidFill>
                  <a:schemeClr val="bg2">
                    <a:lumMod val="50000"/>
                  </a:schemeClr>
                </a:solidFill>
              </a:rPr>
              <a:t>TouchableNativeFeedback</a:t>
            </a:r>
            <a:r>
              <a:rPr lang="fr-FR" dirty="0">
                <a:solidFill>
                  <a:schemeClr val="bg2">
                    <a:lumMod val="50000"/>
                  </a:schemeClr>
                </a:solidFill>
              </a:rPr>
              <a:t>, </a:t>
            </a:r>
            <a:r>
              <a:rPr lang="fr-FR" dirty="0" smtClean="0">
                <a:solidFill>
                  <a:schemeClr val="bg2">
                    <a:lumMod val="50000"/>
                  </a:schemeClr>
                </a:solidFill>
              </a:rPr>
              <a:t>...)</a:t>
            </a:r>
            <a:endParaRPr lang="fr-FR" dirty="0">
              <a:solidFill>
                <a:schemeClr val="bg2">
                  <a:lumMod val="50000"/>
                </a:schemeClr>
              </a:solidFill>
            </a:endParaRPr>
          </a:p>
          <a:p>
            <a:pPr lvl="1">
              <a:lnSpc>
                <a:spcPct val="160000"/>
              </a:lnSpc>
            </a:pPr>
            <a:r>
              <a:rPr lang="fr-FR" dirty="0"/>
              <a:t>Implémentés en </a:t>
            </a:r>
            <a:r>
              <a:rPr lang="fr-FR" dirty="0" smtClean="0"/>
              <a:t>JS  </a:t>
            </a:r>
            <a:r>
              <a:rPr lang="fr-FR" dirty="0" smtClean="0">
                <a:solidFill>
                  <a:schemeClr val="bg2">
                    <a:lumMod val="50000"/>
                  </a:schemeClr>
                </a:solidFill>
              </a:rPr>
              <a:t>(</a:t>
            </a:r>
            <a:r>
              <a:rPr lang="fr-FR" dirty="0" err="1" smtClean="0">
                <a:solidFill>
                  <a:schemeClr val="bg2">
                    <a:lumMod val="50000"/>
                  </a:schemeClr>
                </a:solidFill>
              </a:rPr>
              <a:t>Button</a:t>
            </a:r>
            <a:r>
              <a:rPr lang="fr-FR" dirty="0">
                <a:solidFill>
                  <a:schemeClr val="bg2">
                    <a:lumMod val="50000"/>
                  </a:schemeClr>
                </a:solidFill>
              </a:rPr>
              <a:t>, </a:t>
            </a:r>
            <a:r>
              <a:rPr lang="fr-FR" dirty="0" smtClean="0">
                <a:solidFill>
                  <a:schemeClr val="bg2">
                    <a:lumMod val="50000"/>
                  </a:schemeClr>
                </a:solidFill>
              </a:rPr>
              <a:t>…)</a:t>
            </a:r>
            <a:endParaRPr lang="fr-FR" dirty="0">
              <a:solidFill>
                <a:schemeClr val="bg2">
                  <a:lumMod val="50000"/>
                </a:schemeClr>
              </a:solidFill>
            </a:endParaRPr>
          </a:p>
          <a:p>
            <a:pPr lvl="1">
              <a:lnSpc>
                <a:spcPct val="160000"/>
              </a:lnSpc>
            </a:pPr>
            <a:r>
              <a:rPr lang="fr-FR" dirty="0"/>
              <a:t>Fournis par la communauté, </a:t>
            </a:r>
            <a:r>
              <a:rPr lang="fr-FR" dirty="0">
                <a:hlinkClick r:id="rId3"/>
              </a:rPr>
              <a:t>https://</a:t>
            </a:r>
            <a:r>
              <a:rPr lang="fr-FR" dirty="0" smtClean="0">
                <a:hlinkClick r:id="rId3"/>
              </a:rPr>
              <a:t>github.com/airbnb/react-native-maps</a:t>
            </a:r>
            <a:endParaRPr lang="fr-FR" dirty="0"/>
          </a:p>
          <a:p>
            <a:pPr>
              <a:lnSpc>
                <a:spcPct val="160000"/>
              </a:lnSpc>
            </a:pPr>
            <a:r>
              <a:rPr lang="fr-FR" dirty="0"/>
              <a:t>Une gestion des styles proche du web</a:t>
            </a:r>
          </a:p>
          <a:p>
            <a:pPr lvl="1">
              <a:lnSpc>
                <a:spcPct val="160000"/>
              </a:lnSpc>
            </a:pPr>
            <a:r>
              <a:rPr lang="fr-FR" dirty="0"/>
              <a:t>Propriétés supportées nombreuses </a:t>
            </a:r>
            <a:r>
              <a:rPr lang="fr-FR" dirty="0">
                <a:solidFill>
                  <a:schemeClr val="bg2">
                    <a:lumMod val="50000"/>
                  </a:schemeClr>
                </a:solidFill>
              </a:rPr>
              <a:t>(</a:t>
            </a:r>
            <a:r>
              <a:rPr lang="fr-FR" dirty="0" err="1">
                <a:solidFill>
                  <a:schemeClr val="bg2">
                    <a:lumMod val="50000"/>
                  </a:schemeClr>
                </a:solidFill>
              </a:rPr>
              <a:t>color</a:t>
            </a:r>
            <a:r>
              <a:rPr lang="fr-FR" dirty="0">
                <a:solidFill>
                  <a:schemeClr val="bg2">
                    <a:lumMod val="50000"/>
                  </a:schemeClr>
                </a:solidFill>
              </a:rPr>
              <a:t>, </a:t>
            </a:r>
            <a:r>
              <a:rPr lang="fr-FR" dirty="0" err="1">
                <a:solidFill>
                  <a:schemeClr val="bg2">
                    <a:lumMod val="50000"/>
                  </a:schemeClr>
                </a:solidFill>
              </a:rPr>
              <a:t>backgroundColor</a:t>
            </a:r>
            <a:r>
              <a:rPr lang="fr-FR" dirty="0">
                <a:solidFill>
                  <a:schemeClr val="bg2">
                    <a:lumMod val="50000"/>
                  </a:schemeClr>
                </a:solidFill>
              </a:rPr>
              <a:t>, </a:t>
            </a:r>
            <a:r>
              <a:rPr lang="fr-FR" dirty="0" err="1">
                <a:solidFill>
                  <a:schemeClr val="bg2">
                    <a:lumMod val="50000"/>
                  </a:schemeClr>
                </a:solidFill>
              </a:rPr>
              <a:t>fontSize</a:t>
            </a:r>
            <a:r>
              <a:rPr lang="fr-FR" dirty="0">
                <a:solidFill>
                  <a:schemeClr val="bg2">
                    <a:lumMod val="50000"/>
                  </a:schemeClr>
                </a:solidFill>
              </a:rPr>
              <a:t>, …)</a:t>
            </a:r>
          </a:p>
          <a:p>
            <a:pPr lvl="1">
              <a:lnSpc>
                <a:spcPct val="160000"/>
              </a:lnSpc>
            </a:pPr>
            <a:r>
              <a:rPr lang="fr-FR" dirty="0" err="1"/>
              <a:t>Layouting</a:t>
            </a:r>
            <a:r>
              <a:rPr lang="fr-FR" dirty="0"/>
              <a:t> </a:t>
            </a:r>
            <a:r>
              <a:rPr lang="fr-FR" dirty="0" err="1"/>
              <a:t>Flexbox</a:t>
            </a:r>
            <a:endParaRPr lang="fr-FR" dirty="0"/>
          </a:p>
          <a:p>
            <a:pPr>
              <a:lnSpc>
                <a:spcPct val="150000"/>
              </a:lnSpc>
            </a:pPr>
            <a:endParaRPr lang="fr-FR" dirty="0"/>
          </a:p>
          <a:p>
            <a:pPr>
              <a:lnSpc>
                <a:spcPct val="150000"/>
              </a:lnSpc>
            </a:pPr>
            <a:endParaRPr lang="fr-FR" dirty="0"/>
          </a:p>
          <a:p>
            <a:pPr>
              <a:lnSpc>
                <a:spcPct val="150000"/>
              </a:lnSpc>
            </a:pPr>
            <a:endParaRPr lang="fr-FR" dirty="0"/>
          </a:p>
        </p:txBody>
      </p:sp>
      <p:sp>
        <p:nvSpPr>
          <p:cNvPr id="3" name="Espace réservé du numéro de diapositive 2"/>
          <p:cNvSpPr>
            <a:spLocks noGrp="1"/>
          </p:cNvSpPr>
          <p:nvPr>
            <p:ph type="sldNum" idx="12"/>
          </p:nvPr>
        </p:nvSpPr>
        <p:spPr/>
        <p:txBody>
          <a:bodyPr/>
          <a:lstStyle/>
          <a:p>
            <a:fld id="{00000000-1234-1234-1234-123412341234}" type="slidenum">
              <a:rPr lang="fr" smtClean="0"/>
              <a:pPr/>
              <a:t>24</a:t>
            </a:fld>
            <a:endParaRPr lang="fr"/>
          </a:p>
        </p:txBody>
      </p:sp>
      <p:sp>
        <p:nvSpPr>
          <p:cNvPr id="8" name="Espace réservé du numéro de diapositive 2"/>
          <p:cNvSpPr txBox="1">
            <a:spLocks/>
          </p:cNvSpPr>
          <p:nvPr/>
        </p:nvSpPr>
        <p:spPr>
          <a:xfrm>
            <a:off x="11296609" y="6217621"/>
            <a:ext cx="731600" cy="524800"/>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fr" smtClean="0"/>
              <a:pPr/>
              <a:t>24</a:t>
            </a:fld>
            <a:endParaRPr lang="fr"/>
          </a:p>
        </p:txBody>
      </p:sp>
      <p:sp>
        <p:nvSpPr>
          <p:cNvPr id="9" name="Espace réservé du numéro de diapositive 139"/>
          <p:cNvSpPr txBox="1">
            <a:spLocks/>
          </p:cNvSpPr>
          <p:nvPr/>
        </p:nvSpPr>
        <p:spPr>
          <a:xfrm>
            <a:off x="11296609" y="6217621"/>
            <a:ext cx="731600" cy="524800"/>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fr" smtClean="0"/>
              <a:pPr/>
              <a:t>24</a:t>
            </a:fld>
            <a:endParaRPr lang="fr"/>
          </a:p>
        </p:txBody>
      </p:sp>
      <p:sp>
        <p:nvSpPr>
          <p:cNvPr id="10" name="Espace réservé du numéro de diapositive 4"/>
          <p:cNvSpPr txBox="1">
            <a:spLocks/>
          </p:cNvSpPr>
          <p:nvPr/>
        </p:nvSpPr>
        <p:spPr>
          <a:xfrm>
            <a:off x="11296609" y="6217621"/>
            <a:ext cx="731600" cy="524800"/>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fr" smtClean="0"/>
              <a:pPr/>
              <a:t>24</a:t>
            </a:fld>
            <a:endParaRPr lang="fr"/>
          </a:p>
        </p:txBody>
      </p:sp>
      <p:sp>
        <p:nvSpPr>
          <p:cNvPr id="11" name="Rectangle 10"/>
          <p:cNvSpPr/>
          <p:nvPr/>
        </p:nvSpPr>
        <p:spPr>
          <a:xfrm>
            <a:off x="0" y="6375400"/>
            <a:ext cx="12192000" cy="482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numéro de diapositive 4"/>
          <p:cNvSpPr txBox="1">
            <a:spLocks/>
          </p:cNvSpPr>
          <p:nvPr/>
        </p:nvSpPr>
        <p:spPr>
          <a:xfrm>
            <a:off x="11493500" y="6434137"/>
            <a:ext cx="520700" cy="365125"/>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smtClean="0">
                <a:solidFill>
                  <a:schemeClr val="bg1"/>
                </a:solidFill>
              </a:rPr>
              <a:t>21</a:t>
            </a:r>
            <a:endParaRPr lang="fr-FR" sz="2000" b="1" dirty="0">
              <a:solidFill>
                <a:schemeClr val="bg1"/>
              </a:solidFill>
            </a:endParaRPr>
          </a:p>
        </p:txBody>
      </p:sp>
      <p:sp>
        <p:nvSpPr>
          <p:cNvPr id="13" name="Parallélogramme 12"/>
          <p:cNvSpPr/>
          <p:nvPr/>
        </p:nvSpPr>
        <p:spPr>
          <a:xfrm>
            <a:off x="-127000"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tx1">
                    <a:lumMod val="50000"/>
                    <a:lumOff val="50000"/>
                  </a:schemeClr>
                </a:solidFill>
              </a:rPr>
              <a:t>Etat de l’art</a:t>
            </a:r>
            <a:endParaRPr lang="fr-FR" sz="1600" dirty="0">
              <a:solidFill>
                <a:schemeClr val="tx1">
                  <a:lumMod val="50000"/>
                  <a:lumOff val="50000"/>
                </a:schemeClr>
              </a:solidFill>
            </a:endParaRPr>
          </a:p>
        </p:txBody>
      </p:sp>
      <p:sp>
        <p:nvSpPr>
          <p:cNvPr id="14" name="Parallélogramme 13"/>
          <p:cNvSpPr/>
          <p:nvPr/>
        </p:nvSpPr>
        <p:spPr>
          <a:xfrm>
            <a:off x="1752600"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tx1">
                    <a:lumMod val="50000"/>
                    <a:lumOff val="50000"/>
                  </a:schemeClr>
                </a:solidFill>
              </a:rPr>
              <a:t>React</a:t>
            </a:r>
            <a:endParaRPr lang="fr-FR" sz="1600" dirty="0">
              <a:solidFill>
                <a:schemeClr val="tx1">
                  <a:lumMod val="50000"/>
                  <a:lumOff val="50000"/>
                </a:schemeClr>
              </a:solidFill>
            </a:endParaRPr>
          </a:p>
        </p:txBody>
      </p:sp>
      <p:sp>
        <p:nvSpPr>
          <p:cNvPr id="15" name="Parallélogramme 14"/>
          <p:cNvSpPr/>
          <p:nvPr/>
        </p:nvSpPr>
        <p:spPr>
          <a:xfrm>
            <a:off x="3648825"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tx1">
                    <a:lumMod val="50000"/>
                    <a:lumOff val="50000"/>
                  </a:schemeClr>
                </a:solidFill>
              </a:rPr>
              <a:t>Redux</a:t>
            </a:r>
            <a:endParaRPr lang="fr-FR" sz="1600" dirty="0">
              <a:solidFill>
                <a:schemeClr val="tx1">
                  <a:lumMod val="50000"/>
                  <a:lumOff val="50000"/>
                </a:schemeClr>
              </a:solidFill>
            </a:endParaRPr>
          </a:p>
        </p:txBody>
      </p:sp>
      <p:sp>
        <p:nvSpPr>
          <p:cNvPr id="16" name="Parallélogramme 15"/>
          <p:cNvSpPr/>
          <p:nvPr/>
        </p:nvSpPr>
        <p:spPr>
          <a:xfrm>
            <a:off x="5511800" y="6375400"/>
            <a:ext cx="1980000" cy="488949"/>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bg1"/>
                </a:solidFill>
              </a:rPr>
              <a:t>React</a:t>
            </a:r>
            <a:r>
              <a:rPr lang="fr-FR" sz="1600" dirty="0" smtClean="0">
                <a:solidFill>
                  <a:schemeClr val="bg1"/>
                </a:solidFill>
              </a:rPr>
              <a:t> Native</a:t>
            </a:r>
            <a:endParaRPr lang="fr-FR" sz="1600" dirty="0">
              <a:solidFill>
                <a:schemeClr val="bg1"/>
              </a:solidFill>
            </a:endParaRPr>
          </a:p>
        </p:txBody>
      </p:sp>
      <p:sp>
        <p:nvSpPr>
          <p:cNvPr id="17" name="Parallélogramme 16"/>
          <p:cNvSpPr/>
          <p:nvPr/>
        </p:nvSpPr>
        <p:spPr>
          <a:xfrm>
            <a:off x="73904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Tooling</a:t>
            </a:r>
            <a:endParaRPr lang="fr-FR" sz="1600" dirty="0">
              <a:solidFill>
                <a:srgbClr val="0070C0"/>
              </a:solidFill>
            </a:endParaRPr>
          </a:p>
        </p:txBody>
      </p:sp>
      <p:sp>
        <p:nvSpPr>
          <p:cNvPr id="18" name="Parallélogramme 17"/>
          <p:cNvSpPr/>
          <p:nvPr/>
        </p:nvSpPr>
        <p:spPr>
          <a:xfrm>
            <a:off x="92700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rgbClr val="0070C0"/>
                </a:solidFill>
              </a:rPr>
              <a:t>Bilan</a:t>
            </a:r>
            <a:endParaRPr lang="fr-FR" sz="1600" dirty="0">
              <a:solidFill>
                <a:srgbClr val="0070C0"/>
              </a:solidFill>
            </a:endParaRPr>
          </a:p>
        </p:txBody>
      </p:sp>
    </p:spTree>
    <p:extLst>
      <p:ext uri="{BB962C8B-B14F-4D97-AF65-F5344CB8AC3E}">
        <p14:creationId xmlns:p14="http://schemas.microsoft.com/office/powerpoint/2010/main" val="180741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Shape 226"/>
          <p:cNvSpPr/>
          <p:nvPr/>
        </p:nvSpPr>
        <p:spPr>
          <a:xfrm>
            <a:off x="2966467" y="2036500"/>
            <a:ext cx="4473600" cy="4084000"/>
          </a:xfrm>
          <a:prstGeom prst="rect">
            <a:avLst/>
          </a:prstGeom>
          <a:solidFill>
            <a:srgbClr val="A2C4C9"/>
          </a:solidFill>
          <a:ln w="9525" cap="flat" cmpd="sng">
            <a:solidFill>
              <a:schemeClr val="dk2"/>
            </a:solidFill>
            <a:prstDash val="dash"/>
            <a:round/>
            <a:headEnd type="none" w="med" len="med"/>
            <a:tailEnd type="none" w="med" len="med"/>
          </a:ln>
        </p:spPr>
        <p:txBody>
          <a:bodyPr lIns="121900" tIns="121900" rIns="121900" bIns="121900" anchor="t" anchorCtr="0">
            <a:noAutofit/>
          </a:bodyPr>
          <a:lstStyle/>
          <a:p>
            <a:pPr algn="ctr"/>
            <a:r>
              <a:rPr lang="fr" sz="2400" b="1"/>
              <a:t>Bridge</a:t>
            </a:r>
          </a:p>
        </p:txBody>
      </p:sp>
      <p:sp>
        <p:nvSpPr>
          <p:cNvPr id="227" name="Shape 227"/>
          <p:cNvSpPr/>
          <p:nvPr/>
        </p:nvSpPr>
        <p:spPr>
          <a:xfrm>
            <a:off x="3243000" y="2661100"/>
            <a:ext cx="3920800" cy="1236000"/>
          </a:xfrm>
          <a:prstGeom prst="rect">
            <a:avLst/>
          </a:prstGeom>
          <a:solidFill>
            <a:srgbClr val="76A5AF"/>
          </a:solidFill>
          <a:ln w="9525" cap="flat" cmpd="sng">
            <a:solidFill>
              <a:schemeClr val="dk2"/>
            </a:solidFill>
            <a:prstDash val="solid"/>
            <a:round/>
            <a:headEnd type="none" w="med" len="med"/>
            <a:tailEnd type="none" w="med" len="med"/>
          </a:ln>
        </p:spPr>
        <p:txBody>
          <a:bodyPr lIns="121900" tIns="121900" rIns="121900" bIns="121900" anchor="t" anchorCtr="0">
            <a:noAutofit/>
          </a:bodyPr>
          <a:lstStyle/>
          <a:p>
            <a:pPr algn="ctr"/>
            <a:r>
              <a:rPr lang="fr" sz="2400" b="1">
                <a:solidFill>
                  <a:srgbClr val="FFFFFF"/>
                </a:solidFill>
              </a:rPr>
              <a:t>Native Modules</a:t>
            </a:r>
          </a:p>
        </p:txBody>
      </p:sp>
      <p:sp>
        <p:nvSpPr>
          <p:cNvPr id="228" name="Shape 228"/>
          <p:cNvSpPr/>
          <p:nvPr/>
        </p:nvSpPr>
        <p:spPr>
          <a:xfrm>
            <a:off x="3243000" y="4100367"/>
            <a:ext cx="3920800" cy="1770800"/>
          </a:xfrm>
          <a:prstGeom prst="rect">
            <a:avLst/>
          </a:prstGeom>
          <a:solidFill>
            <a:srgbClr val="76A5AF"/>
          </a:solidFill>
          <a:ln w="9525" cap="flat" cmpd="sng">
            <a:solidFill>
              <a:schemeClr val="dk2"/>
            </a:solidFill>
            <a:prstDash val="solid"/>
            <a:round/>
            <a:headEnd type="none" w="med" len="med"/>
            <a:tailEnd type="none" w="med" len="med"/>
          </a:ln>
        </p:spPr>
        <p:txBody>
          <a:bodyPr lIns="121900" tIns="121900" rIns="121900" bIns="121900" anchor="t" anchorCtr="0">
            <a:noAutofit/>
          </a:bodyPr>
          <a:lstStyle/>
          <a:p>
            <a:pPr algn="ctr"/>
            <a:r>
              <a:rPr lang="fr" sz="2400" b="1">
                <a:solidFill>
                  <a:srgbClr val="FFFFFF"/>
                </a:solidFill>
              </a:rPr>
              <a:t>Native UI Components</a:t>
            </a:r>
          </a:p>
        </p:txBody>
      </p:sp>
      <p:grpSp>
        <p:nvGrpSpPr>
          <p:cNvPr id="229" name="Shape 229"/>
          <p:cNvGrpSpPr/>
          <p:nvPr/>
        </p:nvGrpSpPr>
        <p:grpSpPr>
          <a:xfrm>
            <a:off x="7163767" y="2036500"/>
            <a:ext cx="4612800" cy="3929200"/>
            <a:chOff x="5372825" y="1527375"/>
            <a:chExt cx="3459600" cy="2946900"/>
          </a:xfrm>
        </p:grpSpPr>
        <p:sp>
          <p:nvSpPr>
            <p:cNvPr id="230" name="Shape 230"/>
            <p:cNvSpPr/>
            <p:nvPr/>
          </p:nvSpPr>
          <p:spPr>
            <a:xfrm>
              <a:off x="6334625" y="1527375"/>
              <a:ext cx="2497800" cy="2946900"/>
            </a:xfrm>
            <a:prstGeom prst="rect">
              <a:avLst/>
            </a:prstGeom>
            <a:solidFill>
              <a:srgbClr val="CFE2F3"/>
            </a:solidFill>
            <a:ln w="9525" cap="flat" cmpd="sng">
              <a:solidFill>
                <a:schemeClr val="dk2"/>
              </a:solidFill>
              <a:prstDash val="dash"/>
              <a:round/>
              <a:headEnd type="none" w="med" len="med"/>
              <a:tailEnd type="none" w="med" len="med"/>
            </a:ln>
          </p:spPr>
          <p:txBody>
            <a:bodyPr lIns="121900" tIns="121900" rIns="121900" bIns="121900" anchor="t" anchorCtr="0">
              <a:noAutofit/>
            </a:bodyPr>
            <a:lstStyle/>
            <a:p>
              <a:pPr algn="ctr"/>
              <a:r>
                <a:rPr lang="fr" sz="2400" b="1"/>
                <a:t>Plateforme native</a:t>
              </a:r>
            </a:p>
          </p:txBody>
        </p:sp>
        <p:cxnSp>
          <p:nvCxnSpPr>
            <p:cNvPr id="231" name="Shape 231"/>
            <p:cNvCxnSpPr>
              <a:stCxn id="230" idx="1"/>
              <a:endCxn id="227" idx="3"/>
            </p:cNvCxnSpPr>
            <p:nvPr/>
          </p:nvCxnSpPr>
          <p:spPr>
            <a:xfrm rot="10800000">
              <a:off x="5372825" y="2459325"/>
              <a:ext cx="961800" cy="541500"/>
            </a:xfrm>
            <a:prstGeom prst="bentConnector3">
              <a:avLst>
                <a:gd name="adj1" fmla="val 49999"/>
              </a:avLst>
            </a:prstGeom>
            <a:noFill/>
            <a:ln w="19050" cap="flat" cmpd="sng">
              <a:solidFill>
                <a:schemeClr val="dk2"/>
              </a:solidFill>
              <a:prstDash val="solid"/>
              <a:round/>
              <a:headEnd type="none" w="lg" len="lg"/>
              <a:tailEnd type="triangle" w="lg" len="lg"/>
            </a:ln>
          </p:spPr>
        </p:cxnSp>
        <p:cxnSp>
          <p:nvCxnSpPr>
            <p:cNvPr id="232" name="Shape 232"/>
            <p:cNvCxnSpPr>
              <a:stCxn id="230" idx="1"/>
              <a:endCxn id="228" idx="3"/>
            </p:cNvCxnSpPr>
            <p:nvPr/>
          </p:nvCxnSpPr>
          <p:spPr>
            <a:xfrm flipH="1">
              <a:off x="5372825" y="3000825"/>
              <a:ext cx="961800" cy="738600"/>
            </a:xfrm>
            <a:prstGeom prst="bentConnector3">
              <a:avLst>
                <a:gd name="adj1" fmla="val 49999"/>
              </a:avLst>
            </a:prstGeom>
            <a:noFill/>
            <a:ln w="19050" cap="flat" cmpd="sng">
              <a:solidFill>
                <a:schemeClr val="dk2"/>
              </a:solidFill>
              <a:prstDash val="solid"/>
              <a:round/>
              <a:headEnd type="none" w="lg" len="lg"/>
              <a:tailEnd type="triangle" w="lg" len="lg"/>
            </a:ln>
          </p:spPr>
        </p:cxnSp>
        <p:sp>
          <p:nvSpPr>
            <p:cNvPr id="233" name="Shape 233"/>
            <p:cNvSpPr txBox="1"/>
            <p:nvPr/>
          </p:nvSpPr>
          <p:spPr>
            <a:xfrm>
              <a:off x="5449012" y="2031775"/>
              <a:ext cx="1071900" cy="338400"/>
            </a:xfrm>
            <a:prstGeom prst="rect">
              <a:avLst/>
            </a:prstGeom>
            <a:noFill/>
            <a:ln>
              <a:noFill/>
            </a:ln>
          </p:spPr>
          <p:txBody>
            <a:bodyPr lIns="121900" tIns="121900" rIns="121900" bIns="121900" anchor="t" anchorCtr="0">
              <a:noAutofit/>
            </a:bodyPr>
            <a:lstStyle/>
            <a:p>
              <a:pPr algn="ctr"/>
              <a:r>
                <a:rPr lang="fr" sz="1333"/>
                <a:t>Expose</a:t>
              </a:r>
            </a:p>
          </p:txBody>
        </p:sp>
      </p:grpSp>
      <p:sp>
        <p:nvSpPr>
          <p:cNvPr id="234" name="Shape 234"/>
          <p:cNvSpPr/>
          <p:nvPr/>
        </p:nvSpPr>
        <p:spPr>
          <a:xfrm>
            <a:off x="3372567" y="3213900"/>
            <a:ext cx="1429200" cy="483600"/>
          </a:xfrm>
          <a:prstGeom prst="rect">
            <a:avLst/>
          </a:prstGeom>
          <a:solidFill>
            <a:srgbClr val="45818E"/>
          </a:solidFill>
          <a:ln>
            <a:noFill/>
          </a:ln>
        </p:spPr>
        <p:txBody>
          <a:bodyPr lIns="121900" tIns="121900" rIns="121900" bIns="121900" anchor="ctr" anchorCtr="0">
            <a:noAutofit/>
          </a:bodyPr>
          <a:lstStyle/>
          <a:p>
            <a:pPr algn="ctr"/>
            <a:r>
              <a:rPr lang="fr" sz="2400" b="1">
                <a:solidFill>
                  <a:srgbClr val="FFFFFF"/>
                </a:solidFill>
              </a:rPr>
              <a:t>NetInfo</a:t>
            </a:r>
          </a:p>
        </p:txBody>
      </p:sp>
      <p:sp>
        <p:nvSpPr>
          <p:cNvPr id="235" name="Shape 235"/>
          <p:cNvSpPr/>
          <p:nvPr/>
        </p:nvSpPr>
        <p:spPr>
          <a:xfrm>
            <a:off x="4931167" y="3213900"/>
            <a:ext cx="2041600" cy="483600"/>
          </a:xfrm>
          <a:prstGeom prst="rect">
            <a:avLst/>
          </a:prstGeom>
          <a:solidFill>
            <a:srgbClr val="45818E"/>
          </a:solidFill>
          <a:ln>
            <a:noFill/>
          </a:ln>
        </p:spPr>
        <p:txBody>
          <a:bodyPr lIns="121900" tIns="121900" rIns="121900" bIns="121900" anchor="ctr" anchorCtr="0">
            <a:noAutofit/>
          </a:bodyPr>
          <a:lstStyle/>
          <a:p>
            <a:pPr algn="ctr"/>
            <a:r>
              <a:rPr lang="fr" sz="2400" b="1">
                <a:solidFill>
                  <a:srgbClr val="FFFFFF"/>
                </a:solidFill>
              </a:rPr>
              <a:t>AsyncStorage</a:t>
            </a:r>
          </a:p>
        </p:txBody>
      </p:sp>
      <p:sp>
        <p:nvSpPr>
          <p:cNvPr id="236" name="Shape 236"/>
          <p:cNvSpPr/>
          <p:nvPr/>
        </p:nvSpPr>
        <p:spPr>
          <a:xfrm>
            <a:off x="3372567" y="4636300"/>
            <a:ext cx="1797600" cy="483600"/>
          </a:xfrm>
          <a:prstGeom prst="rect">
            <a:avLst/>
          </a:prstGeom>
          <a:solidFill>
            <a:srgbClr val="45818E"/>
          </a:solidFill>
          <a:ln>
            <a:noFill/>
          </a:ln>
        </p:spPr>
        <p:txBody>
          <a:bodyPr lIns="121900" tIns="121900" rIns="121900" bIns="121900" anchor="ctr" anchorCtr="0">
            <a:noAutofit/>
          </a:bodyPr>
          <a:lstStyle/>
          <a:p>
            <a:pPr algn="ctr"/>
            <a:r>
              <a:rPr lang="fr-FR" sz="2400" b="1" dirty="0" smtClean="0">
                <a:solidFill>
                  <a:srgbClr val="FFFFFF"/>
                </a:solidFill>
              </a:rPr>
              <a:t>Switch</a:t>
            </a:r>
            <a:endParaRPr lang="fr" sz="2400" b="1" dirty="0">
              <a:solidFill>
                <a:srgbClr val="FFFFFF"/>
              </a:solidFill>
            </a:endParaRPr>
          </a:p>
        </p:txBody>
      </p:sp>
      <p:sp>
        <p:nvSpPr>
          <p:cNvPr id="237" name="Shape 237"/>
          <p:cNvSpPr/>
          <p:nvPr/>
        </p:nvSpPr>
        <p:spPr>
          <a:xfrm>
            <a:off x="5272367" y="4636300"/>
            <a:ext cx="1700400" cy="483600"/>
          </a:xfrm>
          <a:prstGeom prst="rect">
            <a:avLst/>
          </a:prstGeom>
          <a:solidFill>
            <a:srgbClr val="45818E"/>
          </a:solidFill>
          <a:ln>
            <a:noFill/>
          </a:ln>
        </p:spPr>
        <p:txBody>
          <a:bodyPr lIns="121900" tIns="121900" rIns="121900" bIns="121900" anchor="ctr" anchorCtr="0">
            <a:noAutofit/>
          </a:bodyPr>
          <a:lstStyle/>
          <a:p>
            <a:pPr algn="ctr"/>
            <a:r>
              <a:rPr lang="fr" sz="2400" b="1">
                <a:solidFill>
                  <a:srgbClr val="FFFFFF"/>
                </a:solidFill>
              </a:rPr>
              <a:t>Text</a:t>
            </a:r>
          </a:p>
        </p:txBody>
      </p:sp>
      <p:sp>
        <p:nvSpPr>
          <p:cNvPr id="238" name="Shape 238"/>
          <p:cNvSpPr/>
          <p:nvPr/>
        </p:nvSpPr>
        <p:spPr>
          <a:xfrm>
            <a:off x="3403400" y="5195233"/>
            <a:ext cx="3600000" cy="483600"/>
          </a:xfrm>
          <a:prstGeom prst="rect">
            <a:avLst/>
          </a:prstGeom>
          <a:solidFill>
            <a:srgbClr val="45818E"/>
          </a:solidFill>
          <a:ln>
            <a:noFill/>
          </a:ln>
        </p:spPr>
        <p:txBody>
          <a:bodyPr lIns="121900" tIns="121900" rIns="121900" bIns="121900" anchor="ctr" anchorCtr="0">
            <a:noAutofit/>
          </a:bodyPr>
          <a:lstStyle/>
          <a:p>
            <a:pPr algn="ctr"/>
            <a:r>
              <a:rPr lang="fr" sz="2400" b="1">
                <a:solidFill>
                  <a:srgbClr val="FFFFFF"/>
                </a:solidFill>
              </a:rPr>
              <a:t>MonComposantNatif</a:t>
            </a:r>
          </a:p>
        </p:txBody>
      </p:sp>
      <p:grpSp>
        <p:nvGrpSpPr>
          <p:cNvPr id="239" name="Shape 239"/>
          <p:cNvGrpSpPr/>
          <p:nvPr/>
        </p:nvGrpSpPr>
        <p:grpSpPr>
          <a:xfrm>
            <a:off x="8637167" y="2594400"/>
            <a:ext cx="3005600" cy="948600"/>
            <a:chOff x="6477875" y="1945800"/>
            <a:chExt cx="2254200" cy="711450"/>
          </a:xfrm>
        </p:grpSpPr>
        <p:sp>
          <p:nvSpPr>
            <p:cNvPr id="240" name="Shape 240"/>
            <p:cNvSpPr/>
            <p:nvPr/>
          </p:nvSpPr>
          <p:spPr>
            <a:xfrm>
              <a:off x="6630275" y="2136450"/>
              <a:ext cx="2101800" cy="520800"/>
            </a:xfrm>
            <a:prstGeom prst="rect">
              <a:avLst/>
            </a:prstGeom>
            <a:solidFill>
              <a:srgbClr val="9FC5E8"/>
            </a:solidFill>
            <a:ln w="9525" cap="flat" cmpd="sng">
              <a:solidFill>
                <a:schemeClr val="dk2"/>
              </a:solidFill>
              <a:prstDash val="dash"/>
              <a:round/>
              <a:headEnd type="none" w="med" len="med"/>
              <a:tailEnd type="none" w="med" len="med"/>
            </a:ln>
          </p:spPr>
          <p:txBody>
            <a:bodyPr lIns="121900" tIns="121900" rIns="121900" bIns="121900" anchor="ctr" anchorCtr="0">
              <a:noAutofit/>
            </a:bodyPr>
            <a:lstStyle/>
            <a:p>
              <a:pPr algn="ctr"/>
              <a:endParaRPr sz="2400" b="1"/>
            </a:p>
          </p:txBody>
        </p:sp>
        <p:sp>
          <p:nvSpPr>
            <p:cNvPr id="241" name="Shape 241"/>
            <p:cNvSpPr/>
            <p:nvPr/>
          </p:nvSpPr>
          <p:spPr>
            <a:xfrm>
              <a:off x="6554075" y="2060250"/>
              <a:ext cx="2101800" cy="520800"/>
            </a:xfrm>
            <a:prstGeom prst="rect">
              <a:avLst/>
            </a:prstGeom>
            <a:solidFill>
              <a:srgbClr val="9FC5E8"/>
            </a:solidFill>
            <a:ln w="9525" cap="flat" cmpd="sng">
              <a:solidFill>
                <a:schemeClr val="dk2"/>
              </a:solidFill>
              <a:prstDash val="dash"/>
              <a:round/>
              <a:headEnd type="none" w="med" len="med"/>
              <a:tailEnd type="none" w="med" len="med"/>
            </a:ln>
          </p:spPr>
          <p:txBody>
            <a:bodyPr lIns="121900" tIns="121900" rIns="121900" bIns="121900" anchor="ctr" anchorCtr="0">
              <a:noAutofit/>
            </a:bodyPr>
            <a:lstStyle/>
            <a:p>
              <a:pPr algn="ctr"/>
              <a:endParaRPr sz="2400" b="1"/>
            </a:p>
          </p:txBody>
        </p:sp>
        <p:sp>
          <p:nvSpPr>
            <p:cNvPr id="242" name="Shape 242"/>
            <p:cNvSpPr/>
            <p:nvPr/>
          </p:nvSpPr>
          <p:spPr>
            <a:xfrm>
              <a:off x="6477875" y="1945800"/>
              <a:ext cx="2101800" cy="520800"/>
            </a:xfrm>
            <a:prstGeom prst="rect">
              <a:avLst/>
            </a:prstGeom>
            <a:solidFill>
              <a:srgbClr val="6FA8DC"/>
            </a:solidFill>
            <a:ln w="9525" cap="flat" cmpd="sng">
              <a:solidFill>
                <a:schemeClr val="dk2"/>
              </a:solidFill>
              <a:prstDash val="dash"/>
              <a:round/>
              <a:headEnd type="none" w="med" len="med"/>
              <a:tailEnd type="none" w="med" len="med"/>
            </a:ln>
          </p:spPr>
          <p:txBody>
            <a:bodyPr lIns="121900" tIns="121900" rIns="121900" bIns="121900" anchor="ctr" anchorCtr="0">
              <a:noAutofit/>
            </a:bodyPr>
            <a:lstStyle/>
            <a:p>
              <a:pPr algn="ctr"/>
              <a:r>
                <a:rPr lang="fr" sz="1600" dirty="0"/>
                <a:t>iOS</a:t>
              </a:r>
            </a:p>
            <a:p>
              <a:pPr algn="ctr"/>
              <a:r>
                <a:rPr lang="fr" sz="2000" b="1" dirty="0" smtClean="0"/>
                <a:t>UI</a:t>
              </a:r>
              <a:r>
                <a:rPr lang="fr-FR" sz="2000" b="1" dirty="0" smtClean="0"/>
                <a:t>Switch</a:t>
              </a:r>
              <a:endParaRPr lang="fr" sz="2000" b="1" dirty="0"/>
            </a:p>
          </p:txBody>
        </p:sp>
      </p:grpSp>
      <p:grpSp>
        <p:nvGrpSpPr>
          <p:cNvPr id="243" name="Shape 243"/>
          <p:cNvGrpSpPr/>
          <p:nvPr/>
        </p:nvGrpSpPr>
        <p:grpSpPr>
          <a:xfrm>
            <a:off x="8637167" y="3788300"/>
            <a:ext cx="3027800" cy="938600"/>
            <a:chOff x="6477875" y="2841225"/>
            <a:chExt cx="2270850" cy="703950"/>
          </a:xfrm>
        </p:grpSpPr>
        <p:sp>
          <p:nvSpPr>
            <p:cNvPr id="244" name="Shape 244"/>
            <p:cNvSpPr/>
            <p:nvPr/>
          </p:nvSpPr>
          <p:spPr>
            <a:xfrm>
              <a:off x="6646925" y="3024375"/>
              <a:ext cx="2101800" cy="520800"/>
            </a:xfrm>
            <a:prstGeom prst="rect">
              <a:avLst/>
            </a:prstGeom>
            <a:solidFill>
              <a:srgbClr val="9FC5E8"/>
            </a:solidFill>
            <a:ln w="9525" cap="flat" cmpd="sng">
              <a:solidFill>
                <a:schemeClr val="dk2"/>
              </a:solidFill>
              <a:prstDash val="dash"/>
              <a:round/>
              <a:headEnd type="none" w="med" len="med"/>
              <a:tailEnd type="none" w="med" len="med"/>
            </a:ln>
          </p:spPr>
          <p:txBody>
            <a:bodyPr lIns="121900" tIns="121900" rIns="121900" bIns="121900" anchor="ctr" anchorCtr="0">
              <a:noAutofit/>
            </a:bodyPr>
            <a:lstStyle/>
            <a:p>
              <a:pPr algn="ctr"/>
              <a:endParaRPr sz="2400" b="1"/>
            </a:p>
          </p:txBody>
        </p:sp>
        <p:sp>
          <p:nvSpPr>
            <p:cNvPr id="245" name="Shape 245"/>
            <p:cNvSpPr/>
            <p:nvPr/>
          </p:nvSpPr>
          <p:spPr>
            <a:xfrm>
              <a:off x="6570725" y="2948175"/>
              <a:ext cx="2101800" cy="520800"/>
            </a:xfrm>
            <a:prstGeom prst="rect">
              <a:avLst/>
            </a:prstGeom>
            <a:solidFill>
              <a:srgbClr val="9FC5E8"/>
            </a:solidFill>
            <a:ln w="9525" cap="flat" cmpd="sng">
              <a:solidFill>
                <a:schemeClr val="dk2"/>
              </a:solidFill>
              <a:prstDash val="dash"/>
              <a:round/>
              <a:headEnd type="none" w="med" len="med"/>
              <a:tailEnd type="none" w="med" len="med"/>
            </a:ln>
          </p:spPr>
          <p:txBody>
            <a:bodyPr lIns="121900" tIns="121900" rIns="121900" bIns="121900" anchor="ctr" anchorCtr="0">
              <a:noAutofit/>
            </a:bodyPr>
            <a:lstStyle/>
            <a:p>
              <a:pPr algn="ctr"/>
              <a:endParaRPr sz="2400" b="1"/>
            </a:p>
          </p:txBody>
        </p:sp>
        <p:sp>
          <p:nvSpPr>
            <p:cNvPr id="246" name="Shape 246"/>
            <p:cNvSpPr/>
            <p:nvPr/>
          </p:nvSpPr>
          <p:spPr>
            <a:xfrm>
              <a:off x="6477875" y="2841225"/>
              <a:ext cx="2101800" cy="520800"/>
            </a:xfrm>
            <a:prstGeom prst="rect">
              <a:avLst/>
            </a:prstGeom>
            <a:solidFill>
              <a:srgbClr val="6FA8DC"/>
            </a:solidFill>
            <a:ln w="9525" cap="flat" cmpd="sng">
              <a:solidFill>
                <a:schemeClr val="dk2"/>
              </a:solidFill>
              <a:prstDash val="dash"/>
              <a:round/>
              <a:headEnd type="none" w="med" len="med"/>
              <a:tailEnd type="none" w="med" len="med"/>
            </a:ln>
          </p:spPr>
          <p:txBody>
            <a:bodyPr lIns="121900" tIns="121900" rIns="121900" bIns="121900" anchor="ctr" anchorCtr="0">
              <a:noAutofit/>
            </a:bodyPr>
            <a:lstStyle/>
            <a:p>
              <a:pPr algn="ctr"/>
              <a:r>
                <a:rPr lang="fr" sz="1600" dirty="0" smtClean="0"/>
                <a:t>Android</a:t>
              </a:r>
            </a:p>
            <a:p>
              <a:pPr algn="ctr"/>
              <a:r>
                <a:rPr lang="fr-FR" sz="2000" b="1" dirty="0" err="1" smtClean="0"/>
                <a:t>android.widget.Switch</a:t>
              </a:r>
              <a:endParaRPr lang="fr" sz="2000" b="1" dirty="0"/>
            </a:p>
          </p:txBody>
        </p:sp>
      </p:grpSp>
      <p:sp>
        <p:nvSpPr>
          <p:cNvPr id="247" name="Shape 247"/>
          <p:cNvSpPr/>
          <p:nvPr/>
        </p:nvSpPr>
        <p:spPr>
          <a:xfrm>
            <a:off x="8637167" y="4982200"/>
            <a:ext cx="2802400" cy="694400"/>
          </a:xfrm>
          <a:prstGeom prst="rect">
            <a:avLst/>
          </a:prstGeom>
          <a:solidFill>
            <a:srgbClr val="6FA8DC"/>
          </a:solidFill>
          <a:ln w="9525" cap="flat" cmpd="sng">
            <a:solidFill>
              <a:schemeClr val="dk2"/>
            </a:solidFill>
            <a:prstDash val="dash"/>
            <a:round/>
            <a:headEnd type="none" w="med" len="med"/>
            <a:tailEnd type="none" w="med" len="med"/>
          </a:ln>
        </p:spPr>
        <p:txBody>
          <a:bodyPr lIns="121900" tIns="121900" rIns="121900" bIns="121900" anchor="ctr" anchorCtr="0">
            <a:noAutofit/>
          </a:bodyPr>
          <a:lstStyle/>
          <a:p>
            <a:pPr algn="ctr"/>
            <a:r>
              <a:rPr lang="fr" sz="1600"/>
              <a:t>Autres plateformes</a:t>
            </a:r>
          </a:p>
        </p:txBody>
      </p:sp>
      <p:grpSp>
        <p:nvGrpSpPr>
          <p:cNvPr id="248" name="Shape 248"/>
          <p:cNvGrpSpPr/>
          <p:nvPr/>
        </p:nvGrpSpPr>
        <p:grpSpPr>
          <a:xfrm>
            <a:off x="326967" y="2817601"/>
            <a:ext cx="2916000" cy="2168233"/>
            <a:chOff x="245225" y="2113200"/>
            <a:chExt cx="2187000" cy="1626175"/>
          </a:xfrm>
        </p:grpSpPr>
        <p:cxnSp>
          <p:nvCxnSpPr>
            <p:cNvPr id="249" name="Shape 249"/>
            <p:cNvCxnSpPr>
              <a:stCxn id="250" idx="3"/>
              <a:endCxn id="227" idx="1"/>
            </p:cNvCxnSpPr>
            <p:nvPr/>
          </p:nvCxnSpPr>
          <p:spPr>
            <a:xfrm rot="10800000" flipH="1">
              <a:off x="1520525" y="2459275"/>
              <a:ext cx="911700" cy="627900"/>
            </a:xfrm>
            <a:prstGeom prst="bentConnector3">
              <a:avLst>
                <a:gd name="adj1" fmla="val 50001"/>
              </a:avLst>
            </a:prstGeom>
            <a:noFill/>
            <a:ln w="19050" cap="flat" cmpd="sng">
              <a:solidFill>
                <a:schemeClr val="dk2"/>
              </a:solidFill>
              <a:prstDash val="solid"/>
              <a:round/>
              <a:headEnd type="none" w="lg" len="lg"/>
              <a:tailEnd type="triangle" w="lg" len="lg"/>
            </a:ln>
          </p:spPr>
        </p:cxnSp>
        <p:cxnSp>
          <p:nvCxnSpPr>
            <p:cNvPr id="251" name="Shape 251"/>
            <p:cNvCxnSpPr>
              <a:stCxn id="250" idx="3"/>
              <a:endCxn id="228" idx="1"/>
            </p:cNvCxnSpPr>
            <p:nvPr/>
          </p:nvCxnSpPr>
          <p:spPr>
            <a:xfrm>
              <a:off x="1520525" y="3087175"/>
              <a:ext cx="911700" cy="652200"/>
            </a:xfrm>
            <a:prstGeom prst="bentConnector3">
              <a:avLst>
                <a:gd name="adj1" fmla="val 50001"/>
              </a:avLst>
            </a:prstGeom>
            <a:noFill/>
            <a:ln w="19050" cap="flat" cmpd="sng">
              <a:solidFill>
                <a:schemeClr val="dk2"/>
              </a:solidFill>
              <a:prstDash val="solid"/>
              <a:round/>
              <a:headEnd type="none" w="lg" len="lg"/>
              <a:tailEnd type="triangle" w="lg" len="lg"/>
            </a:ln>
          </p:spPr>
        </p:cxnSp>
        <p:sp>
          <p:nvSpPr>
            <p:cNvPr id="252" name="Shape 252"/>
            <p:cNvSpPr txBox="1"/>
            <p:nvPr/>
          </p:nvSpPr>
          <p:spPr>
            <a:xfrm>
              <a:off x="1170862" y="2113200"/>
              <a:ext cx="1071900" cy="338400"/>
            </a:xfrm>
            <a:prstGeom prst="rect">
              <a:avLst/>
            </a:prstGeom>
            <a:noFill/>
            <a:ln>
              <a:noFill/>
            </a:ln>
          </p:spPr>
          <p:txBody>
            <a:bodyPr lIns="121900" tIns="121900" rIns="121900" bIns="121900" anchor="t" anchorCtr="0">
              <a:noAutofit/>
            </a:bodyPr>
            <a:lstStyle/>
            <a:p>
              <a:pPr algn="ctr"/>
              <a:r>
                <a:rPr lang="fr" sz="1333"/>
                <a:t>Consomme</a:t>
              </a:r>
            </a:p>
          </p:txBody>
        </p:sp>
        <p:grpSp>
          <p:nvGrpSpPr>
            <p:cNvPr id="253" name="Shape 253"/>
            <p:cNvGrpSpPr/>
            <p:nvPr/>
          </p:nvGrpSpPr>
          <p:grpSpPr>
            <a:xfrm>
              <a:off x="245225" y="2711275"/>
              <a:ext cx="1427700" cy="904200"/>
              <a:chOff x="169025" y="3625675"/>
              <a:chExt cx="1427700" cy="904200"/>
            </a:xfrm>
          </p:grpSpPr>
          <p:sp>
            <p:nvSpPr>
              <p:cNvPr id="254" name="Shape 254"/>
              <p:cNvSpPr/>
              <p:nvPr/>
            </p:nvSpPr>
            <p:spPr>
              <a:xfrm>
                <a:off x="321425" y="3778075"/>
                <a:ext cx="1275300" cy="751800"/>
              </a:xfrm>
              <a:prstGeom prst="rect">
                <a:avLst/>
              </a:prstGeom>
              <a:solidFill>
                <a:srgbClr val="B4A7D6"/>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endParaRPr sz="2400" b="1">
                  <a:solidFill>
                    <a:srgbClr val="FFFFFF"/>
                  </a:solidFill>
                </a:endParaRPr>
              </a:p>
            </p:txBody>
          </p:sp>
          <p:sp>
            <p:nvSpPr>
              <p:cNvPr id="255" name="Shape 255"/>
              <p:cNvSpPr/>
              <p:nvPr/>
            </p:nvSpPr>
            <p:spPr>
              <a:xfrm>
                <a:off x="245225" y="3701875"/>
                <a:ext cx="1275300" cy="751800"/>
              </a:xfrm>
              <a:prstGeom prst="rect">
                <a:avLst/>
              </a:prstGeom>
              <a:solidFill>
                <a:srgbClr val="B4A7D6"/>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endParaRPr sz="2400" b="1">
                  <a:solidFill>
                    <a:srgbClr val="FFFFFF"/>
                  </a:solidFill>
                </a:endParaRPr>
              </a:p>
            </p:txBody>
          </p:sp>
          <p:sp>
            <p:nvSpPr>
              <p:cNvPr id="250" name="Shape 250"/>
              <p:cNvSpPr/>
              <p:nvPr/>
            </p:nvSpPr>
            <p:spPr>
              <a:xfrm>
                <a:off x="169025" y="3625675"/>
                <a:ext cx="1275300" cy="751800"/>
              </a:xfrm>
              <a:prstGeom prst="rect">
                <a:avLst/>
              </a:prstGeom>
              <a:solidFill>
                <a:srgbClr val="8E7CC3"/>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r>
                  <a:rPr lang="fr" sz="2000" b="1" dirty="0">
                    <a:solidFill>
                      <a:srgbClr val="FFFFFF"/>
                    </a:solidFill>
                  </a:rPr>
                  <a:t>Code applicatif JS</a:t>
                </a:r>
              </a:p>
            </p:txBody>
          </p:sp>
        </p:grpSp>
      </p:grpSp>
      <p:sp>
        <p:nvSpPr>
          <p:cNvPr id="33" name="Titr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s-IS" dirty="0" smtClean="0"/>
              <a:t>Le bridge</a:t>
            </a:r>
            <a:endParaRPr lang="fr-FR" b="1" dirty="0"/>
          </a:p>
        </p:txBody>
      </p:sp>
      <p:sp>
        <p:nvSpPr>
          <p:cNvPr id="3" name="Espace réservé du numéro de diapositive 2"/>
          <p:cNvSpPr>
            <a:spLocks noGrp="1"/>
          </p:cNvSpPr>
          <p:nvPr>
            <p:ph type="sldNum" idx="12"/>
          </p:nvPr>
        </p:nvSpPr>
        <p:spPr/>
        <p:txBody>
          <a:bodyPr/>
          <a:lstStyle/>
          <a:p>
            <a:fld id="{00000000-1234-1234-1234-123412341234}" type="slidenum">
              <a:rPr lang="fr" smtClean="0"/>
              <a:pPr/>
              <a:t>25</a:t>
            </a:fld>
            <a:endParaRPr lang="fr"/>
          </a:p>
        </p:txBody>
      </p:sp>
      <p:sp>
        <p:nvSpPr>
          <p:cNvPr id="36" name="Espace réservé du numéro de diapositive 2"/>
          <p:cNvSpPr txBox="1">
            <a:spLocks/>
          </p:cNvSpPr>
          <p:nvPr/>
        </p:nvSpPr>
        <p:spPr>
          <a:xfrm>
            <a:off x="11296609" y="6217621"/>
            <a:ext cx="731600" cy="524800"/>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fr" smtClean="0"/>
              <a:pPr/>
              <a:t>25</a:t>
            </a:fld>
            <a:endParaRPr lang="fr"/>
          </a:p>
        </p:txBody>
      </p:sp>
      <p:sp>
        <p:nvSpPr>
          <p:cNvPr id="37" name="Espace réservé du numéro de diapositive 139"/>
          <p:cNvSpPr txBox="1">
            <a:spLocks/>
          </p:cNvSpPr>
          <p:nvPr/>
        </p:nvSpPr>
        <p:spPr>
          <a:xfrm>
            <a:off x="11296609" y="6217621"/>
            <a:ext cx="731600" cy="524800"/>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fr" smtClean="0"/>
              <a:pPr/>
              <a:t>25</a:t>
            </a:fld>
            <a:endParaRPr lang="fr"/>
          </a:p>
        </p:txBody>
      </p:sp>
      <p:sp>
        <p:nvSpPr>
          <p:cNvPr id="38" name="Espace réservé du numéro de diapositive 4"/>
          <p:cNvSpPr txBox="1">
            <a:spLocks/>
          </p:cNvSpPr>
          <p:nvPr/>
        </p:nvSpPr>
        <p:spPr>
          <a:xfrm>
            <a:off x="11296609" y="6217621"/>
            <a:ext cx="731600" cy="524800"/>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fr" smtClean="0"/>
              <a:pPr/>
              <a:t>25</a:t>
            </a:fld>
            <a:endParaRPr lang="fr"/>
          </a:p>
        </p:txBody>
      </p:sp>
      <p:sp>
        <p:nvSpPr>
          <p:cNvPr id="39" name="Rectangle 38"/>
          <p:cNvSpPr/>
          <p:nvPr/>
        </p:nvSpPr>
        <p:spPr>
          <a:xfrm>
            <a:off x="0" y="6375400"/>
            <a:ext cx="12192000" cy="482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Espace réservé du numéro de diapositive 4"/>
          <p:cNvSpPr txBox="1">
            <a:spLocks/>
          </p:cNvSpPr>
          <p:nvPr/>
        </p:nvSpPr>
        <p:spPr>
          <a:xfrm>
            <a:off x="11493500" y="6434137"/>
            <a:ext cx="520700" cy="365125"/>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smtClean="0">
                <a:solidFill>
                  <a:schemeClr val="bg1"/>
                </a:solidFill>
              </a:rPr>
              <a:t>22</a:t>
            </a:r>
            <a:endParaRPr lang="fr-FR" sz="2000" b="1" dirty="0">
              <a:solidFill>
                <a:schemeClr val="bg1"/>
              </a:solidFill>
            </a:endParaRPr>
          </a:p>
        </p:txBody>
      </p:sp>
      <p:sp>
        <p:nvSpPr>
          <p:cNvPr id="41" name="Parallélogramme 40"/>
          <p:cNvSpPr/>
          <p:nvPr/>
        </p:nvSpPr>
        <p:spPr>
          <a:xfrm>
            <a:off x="-127000"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tx1">
                    <a:lumMod val="50000"/>
                    <a:lumOff val="50000"/>
                  </a:schemeClr>
                </a:solidFill>
              </a:rPr>
              <a:t>Etat de l’art</a:t>
            </a:r>
            <a:endParaRPr lang="fr-FR" sz="1600" dirty="0">
              <a:solidFill>
                <a:schemeClr val="tx1">
                  <a:lumMod val="50000"/>
                  <a:lumOff val="50000"/>
                </a:schemeClr>
              </a:solidFill>
            </a:endParaRPr>
          </a:p>
        </p:txBody>
      </p:sp>
      <p:sp>
        <p:nvSpPr>
          <p:cNvPr id="42" name="Parallélogramme 41"/>
          <p:cNvSpPr/>
          <p:nvPr/>
        </p:nvSpPr>
        <p:spPr>
          <a:xfrm>
            <a:off x="1752600"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tx1">
                    <a:lumMod val="50000"/>
                    <a:lumOff val="50000"/>
                  </a:schemeClr>
                </a:solidFill>
              </a:rPr>
              <a:t>React</a:t>
            </a:r>
            <a:endParaRPr lang="fr-FR" sz="1600" dirty="0">
              <a:solidFill>
                <a:schemeClr val="tx1">
                  <a:lumMod val="50000"/>
                  <a:lumOff val="50000"/>
                </a:schemeClr>
              </a:solidFill>
            </a:endParaRPr>
          </a:p>
        </p:txBody>
      </p:sp>
      <p:sp>
        <p:nvSpPr>
          <p:cNvPr id="43" name="Parallélogramme 42"/>
          <p:cNvSpPr/>
          <p:nvPr/>
        </p:nvSpPr>
        <p:spPr>
          <a:xfrm>
            <a:off x="3648825"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tx1">
                    <a:lumMod val="50000"/>
                    <a:lumOff val="50000"/>
                  </a:schemeClr>
                </a:solidFill>
              </a:rPr>
              <a:t>Redux</a:t>
            </a:r>
            <a:endParaRPr lang="fr-FR" sz="1600" dirty="0">
              <a:solidFill>
                <a:schemeClr val="tx1">
                  <a:lumMod val="50000"/>
                  <a:lumOff val="50000"/>
                </a:schemeClr>
              </a:solidFill>
            </a:endParaRPr>
          </a:p>
        </p:txBody>
      </p:sp>
      <p:sp>
        <p:nvSpPr>
          <p:cNvPr id="44" name="Parallélogramme 43"/>
          <p:cNvSpPr/>
          <p:nvPr/>
        </p:nvSpPr>
        <p:spPr>
          <a:xfrm>
            <a:off x="5511800" y="6375400"/>
            <a:ext cx="1980000" cy="488949"/>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bg1"/>
                </a:solidFill>
              </a:rPr>
              <a:t>React</a:t>
            </a:r>
            <a:r>
              <a:rPr lang="fr-FR" sz="1600" dirty="0" smtClean="0">
                <a:solidFill>
                  <a:schemeClr val="bg1"/>
                </a:solidFill>
              </a:rPr>
              <a:t> Native</a:t>
            </a:r>
            <a:endParaRPr lang="fr-FR" sz="1600" dirty="0">
              <a:solidFill>
                <a:schemeClr val="bg1"/>
              </a:solidFill>
            </a:endParaRPr>
          </a:p>
        </p:txBody>
      </p:sp>
      <p:sp>
        <p:nvSpPr>
          <p:cNvPr id="45" name="Parallélogramme 44"/>
          <p:cNvSpPr/>
          <p:nvPr/>
        </p:nvSpPr>
        <p:spPr>
          <a:xfrm>
            <a:off x="73904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Tooling</a:t>
            </a:r>
            <a:endParaRPr lang="fr-FR" sz="1600" dirty="0">
              <a:solidFill>
                <a:srgbClr val="0070C0"/>
              </a:solidFill>
            </a:endParaRPr>
          </a:p>
        </p:txBody>
      </p:sp>
      <p:sp>
        <p:nvSpPr>
          <p:cNvPr id="46" name="Parallélogramme 45"/>
          <p:cNvSpPr/>
          <p:nvPr/>
        </p:nvSpPr>
        <p:spPr>
          <a:xfrm>
            <a:off x="92700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rgbClr val="0070C0"/>
                </a:solidFill>
              </a:rPr>
              <a:t>Bilan</a:t>
            </a:r>
            <a:endParaRPr lang="fr-FR" sz="1600" dirty="0">
              <a:solidFill>
                <a:srgbClr val="0070C0"/>
              </a:solidFill>
            </a:endParaRPr>
          </a:p>
        </p:txBody>
      </p:sp>
      <p:grpSp>
        <p:nvGrpSpPr>
          <p:cNvPr id="6" name="Grouper 5"/>
          <p:cNvGrpSpPr/>
          <p:nvPr/>
        </p:nvGrpSpPr>
        <p:grpSpPr>
          <a:xfrm>
            <a:off x="8637454" y="2598580"/>
            <a:ext cx="2802400" cy="694400"/>
            <a:chOff x="8637454" y="2598580"/>
            <a:chExt cx="2802400" cy="694400"/>
          </a:xfrm>
        </p:grpSpPr>
        <p:sp>
          <p:nvSpPr>
            <p:cNvPr id="51" name="Shape 242"/>
            <p:cNvSpPr/>
            <p:nvPr/>
          </p:nvSpPr>
          <p:spPr>
            <a:xfrm>
              <a:off x="8637454" y="2598580"/>
              <a:ext cx="2802400" cy="694400"/>
            </a:xfrm>
            <a:prstGeom prst="rect">
              <a:avLst/>
            </a:prstGeom>
            <a:solidFill>
              <a:schemeClr val="bg1"/>
            </a:solidFill>
            <a:ln w="9525" cap="flat" cmpd="sng">
              <a:noFill/>
              <a:prstDash val="dash"/>
              <a:round/>
              <a:headEnd type="none" w="med" len="med"/>
              <a:tailEnd type="none" w="med" len="med"/>
            </a:ln>
          </p:spPr>
          <p:txBody>
            <a:bodyPr lIns="121900" tIns="121900" rIns="121900" bIns="121900" anchor="ctr" anchorCtr="0">
              <a:noAutofit/>
            </a:bodyPr>
            <a:lstStyle/>
            <a:p>
              <a:pPr algn="ctr"/>
              <a:endParaRPr lang="fr" sz="1600"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1875" y="2709017"/>
              <a:ext cx="850900" cy="495300"/>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2775" y="2663875"/>
              <a:ext cx="838200" cy="533400"/>
            </a:xfrm>
            <a:prstGeom prst="rect">
              <a:avLst/>
            </a:prstGeom>
          </p:spPr>
        </p:pic>
      </p:grpSp>
      <p:grpSp>
        <p:nvGrpSpPr>
          <p:cNvPr id="9" name="Grouper 8"/>
          <p:cNvGrpSpPr/>
          <p:nvPr/>
        </p:nvGrpSpPr>
        <p:grpSpPr>
          <a:xfrm>
            <a:off x="8636467" y="3797332"/>
            <a:ext cx="2802400" cy="694400"/>
            <a:chOff x="6484688" y="853938"/>
            <a:chExt cx="2802400" cy="694400"/>
          </a:xfrm>
        </p:grpSpPr>
        <p:sp>
          <p:nvSpPr>
            <p:cNvPr id="56" name="Shape 242"/>
            <p:cNvSpPr/>
            <p:nvPr/>
          </p:nvSpPr>
          <p:spPr>
            <a:xfrm>
              <a:off x="6484688" y="853938"/>
              <a:ext cx="2802400" cy="694400"/>
            </a:xfrm>
            <a:prstGeom prst="rect">
              <a:avLst/>
            </a:prstGeom>
            <a:solidFill>
              <a:schemeClr val="bg1">
                <a:lumMod val="95000"/>
              </a:schemeClr>
            </a:solidFill>
            <a:ln w="9525" cap="flat" cmpd="sng">
              <a:noFill/>
              <a:prstDash val="dash"/>
              <a:round/>
              <a:headEnd type="none" w="med" len="med"/>
              <a:tailEnd type="none" w="med" len="med"/>
            </a:ln>
          </p:spPr>
          <p:txBody>
            <a:bodyPr lIns="121900" tIns="121900" rIns="121900" bIns="121900" anchor="ctr" anchorCtr="0">
              <a:noAutofit/>
            </a:bodyPr>
            <a:lstStyle/>
            <a:p>
              <a:pPr algn="ctr"/>
              <a:endParaRPr lang="fr" sz="1600" dirty="0"/>
            </a:p>
          </p:txBody>
        </p:sp>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3767" y="1030272"/>
              <a:ext cx="647700" cy="342900"/>
            </a:xfrm>
            <a:prstGeom prst="rect">
              <a:avLst/>
            </a:prstGeom>
          </p:spPr>
        </p:pic>
        <p:pic>
          <p:nvPicPr>
            <p:cNvPr id="8" name="Imag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11467" y="1009847"/>
              <a:ext cx="711200" cy="381000"/>
            </a:xfrm>
            <a:prstGeom prst="rect">
              <a:avLst/>
            </a:prstGeom>
          </p:spPr>
        </p:pic>
      </p:grpSp>
    </p:spTree>
    <p:extLst>
      <p:ext uri="{BB962C8B-B14F-4D97-AF65-F5344CB8AC3E}">
        <p14:creationId xmlns:p14="http://schemas.microsoft.com/office/powerpoint/2010/main" val="154011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1000"/>
                                        <p:tgtEl>
                                          <p:spTgt spid="2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8"/>
                                        </p:tgtEl>
                                        <p:attrNameLst>
                                          <p:attrName>style.visibility</p:attrName>
                                        </p:attrNameLst>
                                      </p:cBhvr>
                                      <p:to>
                                        <p:strVal val="visible"/>
                                      </p:to>
                                    </p:set>
                                    <p:animEffect transition="in" filter="fade">
                                      <p:cBhvr>
                                        <p:cTn id="12" dur="1000"/>
                                        <p:tgtEl>
                                          <p:spTgt spid="2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4"/>
                                        </p:tgtEl>
                                        <p:attrNameLst>
                                          <p:attrName>style.visibility</p:attrName>
                                        </p:attrNameLst>
                                      </p:cBhvr>
                                      <p:to>
                                        <p:strVal val="visible"/>
                                      </p:to>
                                    </p:set>
                                    <p:animEffect transition="in" filter="fade">
                                      <p:cBhvr>
                                        <p:cTn id="17" dur="1000"/>
                                        <p:tgtEl>
                                          <p:spTgt spid="23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35"/>
                                        </p:tgtEl>
                                        <p:attrNameLst>
                                          <p:attrName>style.visibility</p:attrName>
                                        </p:attrNameLst>
                                      </p:cBhvr>
                                      <p:to>
                                        <p:strVal val="visible"/>
                                      </p:to>
                                    </p:set>
                                    <p:animEffect transition="in" filter="fade">
                                      <p:cBhvr>
                                        <p:cTn id="21" dur="1000"/>
                                        <p:tgtEl>
                                          <p:spTgt spid="2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36"/>
                                        </p:tgtEl>
                                        <p:attrNameLst>
                                          <p:attrName>style.visibility</p:attrName>
                                        </p:attrNameLst>
                                      </p:cBhvr>
                                      <p:to>
                                        <p:strVal val="visible"/>
                                      </p:to>
                                    </p:set>
                                    <p:animEffect transition="in" filter="fade">
                                      <p:cBhvr>
                                        <p:cTn id="26" dur="1000"/>
                                        <p:tgtEl>
                                          <p:spTgt spid="236"/>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237"/>
                                        </p:tgtEl>
                                        <p:attrNameLst>
                                          <p:attrName>style.visibility</p:attrName>
                                        </p:attrNameLst>
                                      </p:cBhvr>
                                      <p:to>
                                        <p:strVal val="visible"/>
                                      </p:to>
                                    </p:set>
                                    <p:animEffect transition="in" filter="fade">
                                      <p:cBhvr>
                                        <p:cTn id="30" dur="1000"/>
                                        <p:tgtEl>
                                          <p:spTgt spid="2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8"/>
                                        </p:tgtEl>
                                        <p:attrNameLst>
                                          <p:attrName>style.visibility</p:attrName>
                                        </p:attrNameLst>
                                      </p:cBhvr>
                                      <p:to>
                                        <p:strVal val="visible"/>
                                      </p:to>
                                    </p:set>
                                    <p:animEffect transition="in" filter="fade">
                                      <p:cBhvr>
                                        <p:cTn id="35" dur="1000"/>
                                        <p:tgtEl>
                                          <p:spTgt spid="23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9"/>
                                        </p:tgtEl>
                                        <p:attrNameLst>
                                          <p:attrName>style.visibility</p:attrName>
                                        </p:attrNameLst>
                                      </p:cBhvr>
                                      <p:to>
                                        <p:strVal val="visible"/>
                                      </p:to>
                                    </p:set>
                                    <p:animEffect transition="in" filter="fade">
                                      <p:cBhvr>
                                        <p:cTn id="40" dur="1000"/>
                                        <p:tgtEl>
                                          <p:spTgt spid="229"/>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239"/>
                                        </p:tgtEl>
                                        <p:attrNameLst>
                                          <p:attrName>style.visibility</p:attrName>
                                        </p:attrNameLst>
                                      </p:cBhvr>
                                      <p:to>
                                        <p:strVal val="visible"/>
                                      </p:to>
                                    </p:set>
                                    <p:animEffect transition="in" filter="fade">
                                      <p:cBhvr>
                                        <p:cTn id="44" dur="1000"/>
                                        <p:tgtEl>
                                          <p:spTgt spid="239"/>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3"/>
                                        </p:tgtEl>
                                        <p:attrNameLst>
                                          <p:attrName>style.visibility</p:attrName>
                                        </p:attrNameLst>
                                      </p:cBhvr>
                                      <p:to>
                                        <p:strVal val="visible"/>
                                      </p:to>
                                    </p:set>
                                    <p:animEffect transition="in" filter="fade">
                                      <p:cBhvr>
                                        <p:cTn id="53" dur="1000"/>
                                        <p:tgtEl>
                                          <p:spTgt spid="243"/>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7"/>
                                        </p:tgtEl>
                                        <p:attrNameLst>
                                          <p:attrName>style.visibility</p:attrName>
                                        </p:attrNameLst>
                                      </p:cBhvr>
                                      <p:to>
                                        <p:strVal val="visible"/>
                                      </p:to>
                                    </p:set>
                                    <p:animEffect transition="in" filter="fade">
                                      <p:cBhvr>
                                        <p:cTn id="62" dur="1000"/>
                                        <p:tgtEl>
                                          <p:spTgt spid="24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48"/>
                                        </p:tgtEl>
                                        <p:attrNameLst>
                                          <p:attrName>style.visibility</p:attrName>
                                        </p:attrNameLst>
                                      </p:cBhvr>
                                      <p:to>
                                        <p:strVal val="visible"/>
                                      </p:to>
                                    </p:set>
                                    <p:animEffect transition="in" filter="fade">
                                      <p:cBhvr>
                                        <p:cTn id="67" dur="10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1" name="Shape 261"/>
          <p:cNvSpPr/>
          <p:nvPr/>
        </p:nvSpPr>
        <p:spPr>
          <a:xfrm>
            <a:off x="3828967" y="2736033"/>
            <a:ext cx="3537600" cy="1344800"/>
          </a:xfrm>
          <a:prstGeom prst="rect">
            <a:avLst/>
          </a:prstGeom>
          <a:solidFill>
            <a:srgbClr val="A2C4C9"/>
          </a:solidFill>
          <a:ln w="9525" cap="flat" cmpd="sng">
            <a:solidFill>
              <a:schemeClr val="dk2"/>
            </a:solidFill>
            <a:prstDash val="dash"/>
            <a:round/>
            <a:headEnd type="none" w="med" len="med"/>
            <a:tailEnd type="none" w="med" len="med"/>
          </a:ln>
        </p:spPr>
        <p:txBody>
          <a:bodyPr lIns="121900" tIns="121900" rIns="121900" bIns="121900" anchor="ctr" anchorCtr="0">
            <a:noAutofit/>
          </a:bodyPr>
          <a:lstStyle/>
          <a:p>
            <a:pPr algn="ctr"/>
            <a:r>
              <a:rPr lang="fr" sz="2400" b="1"/>
              <a:t>React Packager</a:t>
            </a:r>
          </a:p>
          <a:p>
            <a:pPr algn="ctr"/>
            <a:r>
              <a:rPr lang="fr" sz="2400"/>
              <a:t>Transpile le code JS dès sauvegarde</a:t>
            </a:r>
          </a:p>
        </p:txBody>
      </p:sp>
      <p:grpSp>
        <p:nvGrpSpPr>
          <p:cNvPr id="262" name="Shape 262"/>
          <p:cNvGrpSpPr/>
          <p:nvPr/>
        </p:nvGrpSpPr>
        <p:grpSpPr>
          <a:xfrm>
            <a:off x="569800" y="2805633"/>
            <a:ext cx="3259200" cy="1307200"/>
            <a:chOff x="427350" y="2104225"/>
            <a:chExt cx="2444400" cy="980400"/>
          </a:xfrm>
        </p:grpSpPr>
        <p:sp>
          <p:nvSpPr>
            <p:cNvPr id="263" name="Shape 263"/>
            <p:cNvSpPr/>
            <p:nvPr/>
          </p:nvSpPr>
          <p:spPr>
            <a:xfrm>
              <a:off x="579750" y="2332825"/>
              <a:ext cx="1275300" cy="751800"/>
            </a:xfrm>
            <a:prstGeom prst="rect">
              <a:avLst/>
            </a:prstGeom>
            <a:solidFill>
              <a:srgbClr val="B4A7D6"/>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endParaRPr sz="2400" b="1">
                <a:solidFill>
                  <a:srgbClr val="FFFFFF"/>
                </a:solidFill>
              </a:endParaRPr>
            </a:p>
          </p:txBody>
        </p:sp>
        <p:sp>
          <p:nvSpPr>
            <p:cNvPr id="264" name="Shape 264"/>
            <p:cNvSpPr/>
            <p:nvPr/>
          </p:nvSpPr>
          <p:spPr>
            <a:xfrm>
              <a:off x="503550" y="2256625"/>
              <a:ext cx="1275300" cy="751800"/>
            </a:xfrm>
            <a:prstGeom prst="rect">
              <a:avLst/>
            </a:prstGeom>
            <a:solidFill>
              <a:srgbClr val="B4A7D6"/>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endParaRPr sz="2400" b="1">
                <a:solidFill>
                  <a:srgbClr val="FFFFFF"/>
                </a:solidFill>
              </a:endParaRPr>
            </a:p>
          </p:txBody>
        </p:sp>
        <p:sp>
          <p:nvSpPr>
            <p:cNvPr id="265" name="Shape 265"/>
            <p:cNvSpPr/>
            <p:nvPr/>
          </p:nvSpPr>
          <p:spPr>
            <a:xfrm>
              <a:off x="427350" y="2180425"/>
              <a:ext cx="1275300" cy="751800"/>
            </a:xfrm>
            <a:prstGeom prst="rect">
              <a:avLst/>
            </a:prstGeom>
            <a:solidFill>
              <a:srgbClr val="8E7CC3"/>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pPr algn="ctr"/>
              <a:r>
                <a:rPr lang="fr" sz="2400" b="1">
                  <a:solidFill>
                    <a:srgbClr val="FFFFFF"/>
                  </a:solidFill>
                </a:rPr>
                <a:t>Code JS</a:t>
              </a:r>
            </a:p>
          </p:txBody>
        </p:sp>
        <p:cxnSp>
          <p:nvCxnSpPr>
            <p:cNvPr id="266" name="Shape 266"/>
            <p:cNvCxnSpPr>
              <a:stCxn id="265" idx="3"/>
              <a:endCxn id="261" idx="1"/>
            </p:cNvCxnSpPr>
            <p:nvPr/>
          </p:nvCxnSpPr>
          <p:spPr>
            <a:xfrm>
              <a:off x="1702650" y="2556325"/>
              <a:ext cx="1169100" cy="600"/>
            </a:xfrm>
            <a:prstGeom prst="bentConnector3">
              <a:avLst>
                <a:gd name="adj1" fmla="val 49999"/>
              </a:avLst>
            </a:prstGeom>
            <a:noFill/>
            <a:ln w="19050" cap="flat" cmpd="sng">
              <a:solidFill>
                <a:schemeClr val="dk2"/>
              </a:solidFill>
              <a:prstDash val="solid"/>
              <a:round/>
              <a:headEnd type="triangle" w="lg" len="lg"/>
              <a:tailEnd type="none" w="lg" len="lg"/>
            </a:ln>
          </p:spPr>
        </p:cxnSp>
        <p:sp>
          <p:nvSpPr>
            <p:cNvPr id="267" name="Shape 267"/>
            <p:cNvSpPr txBox="1"/>
            <p:nvPr/>
          </p:nvSpPr>
          <p:spPr>
            <a:xfrm>
              <a:off x="1778837" y="2104225"/>
              <a:ext cx="1071900" cy="338400"/>
            </a:xfrm>
            <a:prstGeom prst="rect">
              <a:avLst/>
            </a:prstGeom>
            <a:noFill/>
            <a:ln>
              <a:noFill/>
            </a:ln>
          </p:spPr>
          <p:txBody>
            <a:bodyPr lIns="121900" tIns="121900" rIns="121900" bIns="121900" anchor="t" anchorCtr="0">
              <a:noAutofit/>
            </a:bodyPr>
            <a:lstStyle/>
            <a:p>
              <a:pPr algn="ctr"/>
              <a:r>
                <a:rPr lang="fr" sz="1333" b="1"/>
                <a:t>Ecoute </a:t>
              </a:r>
              <a:r>
                <a:rPr lang="fr" sz="1333"/>
                <a:t>les changements</a:t>
              </a:r>
            </a:p>
          </p:txBody>
        </p:sp>
      </p:grpSp>
      <p:grpSp>
        <p:nvGrpSpPr>
          <p:cNvPr id="268" name="Shape 268"/>
          <p:cNvGrpSpPr/>
          <p:nvPr/>
        </p:nvGrpSpPr>
        <p:grpSpPr>
          <a:xfrm>
            <a:off x="5129861" y="4080833"/>
            <a:ext cx="5039504" cy="1553600"/>
            <a:chOff x="3847396" y="3060625"/>
            <a:chExt cx="3779628" cy="1165200"/>
          </a:xfrm>
        </p:grpSpPr>
        <p:cxnSp>
          <p:nvCxnSpPr>
            <p:cNvPr id="269" name="Shape 269"/>
            <p:cNvCxnSpPr>
              <a:stCxn id="261" idx="2"/>
              <a:endCxn id="270" idx="2"/>
            </p:cNvCxnSpPr>
            <p:nvPr/>
          </p:nvCxnSpPr>
          <p:spPr>
            <a:xfrm rot="-5400000" flipH="1">
              <a:off x="5336525" y="1922425"/>
              <a:ext cx="1152300" cy="3428700"/>
            </a:xfrm>
            <a:prstGeom prst="bentConnector3">
              <a:avLst>
                <a:gd name="adj1" fmla="val 120663"/>
              </a:avLst>
            </a:prstGeom>
            <a:noFill/>
            <a:ln w="19050" cap="flat" cmpd="sng">
              <a:solidFill>
                <a:schemeClr val="dk2"/>
              </a:solidFill>
              <a:prstDash val="solid"/>
              <a:round/>
              <a:headEnd type="none" w="lg" len="lg"/>
              <a:tailEnd type="triangle" w="lg" len="lg"/>
            </a:ln>
          </p:spPr>
        </p:cxnSp>
        <p:sp>
          <p:nvSpPr>
            <p:cNvPr id="271" name="Shape 271"/>
            <p:cNvSpPr/>
            <p:nvPr/>
          </p:nvSpPr>
          <p:spPr>
            <a:xfrm>
              <a:off x="3847396" y="3256950"/>
              <a:ext cx="631800" cy="631800"/>
            </a:xfrm>
            <a:prstGeom prst="lightningBolt">
              <a:avLst/>
            </a:prstGeom>
            <a:solidFill>
              <a:schemeClr val="lt2"/>
            </a:solidFill>
            <a:ln w="9525" cap="flat" cmpd="sng">
              <a:solidFill>
                <a:schemeClr val="dk2"/>
              </a:solidFill>
              <a:prstDash val="solid"/>
              <a:round/>
              <a:headEnd type="none" w="med" len="med"/>
              <a:tailEnd type="none" w="med" len="med"/>
            </a:ln>
          </p:spPr>
          <p:txBody>
            <a:bodyPr lIns="121900" tIns="121900" rIns="121900" bIns="121900" anchor="ctr" anchorCtr="0">
              <a:noAutofit/>
            </a:bodyPr>
            <a:lstStyle/>
            <a:p>
              <a:endParaRPr sz="2400"/>
            </a:p>
          </p:txBody>
        </p:sp>
        <p:sp>
          <p:nvSpPr>
            <p:cNvPr id="272" name="Shape 272"/>
            <p:cNvSpPr txBox="1"/>
            <p:nvPr/>
          </p:nvSpPr>
          <p:spPr>
            <a:xfrm>
              <a:off x="5241429" y="3887425"/>
              <a:ext cx="1459500" cy="338400"/>
            </a:xfrm>
            <a:prstGeom prst="rect">
              <a:avLst/>
            </a:prstGeom>
            <a:noFill/>
            <a:ln>
              <a:noFill/>
            </a:ln>
          </p:spPr>
          <p:txBody>
            <a:bodyPr lIns="121900" tIns="121900" rIns="121900" bIns="121900" anchor="t" anchorCtr="0">
              <a:noAutofit/>
            </a:bodyPr>
            <a:lstStyle/>
            <a:p>
              <a:pPr algn="ctr"/>
              <a:r>
                <a:rPr lang="fr" sz="1333"/>
                <a:t>Live / Hot reload suivant configuration</a:t>
              </a:r>
            </a:p>
          </p:txBody>
        </p:sp>
      </p:grpSp>
      <p:grpSp>
        <p:nvGrpSpPr>
          <p:cNvPr id="273" name="Shape 273"/>
          <p:cNvGrpSpPr/>
          <p:nvPr/>
        </p:nvGrpSpPr>
        <p:grpSpPr>
          <a:xfrm>
            <a:off x="7366567" y="1240800"/>
            <a:ext cx="4990867" cy="4376400"/>
            <a:chOff x="5524925" y="930600"/>
            <a:chExt cx="3743150" cy="3282300"/>
          </a:xfrm>
        </p:grpSpPr>
        <p:cxnSp>
          <p:nvCxnSpPr>
            <p:cNvPr id="274" name="Shape 274"/>
            <p:cNvCxnSpPr>
              <a:stCxn id="261" idx="3"/>
            </p:cNvCxnSpPr>
            <p:nvPr/>
          </p:nvCxnSpPr>
          <p:spPr>
            <a:xfrm>
              <a:off x="5524925" y="2556325"/>
              <a:ext cx="1463100" cy="2100"/>
            </a:xfrm>
            <a:prstGeom prst="bentConnector3">
              <a:avLst>
                <a:gd name="adj1" fmla="val 50000"/>
              </a:avLst>
            </a:prstGeom>
            <a:noFill/>
            <a:ln w="19050" cap="flat" cmpd="sng">
              <a:solidFill>
                <a:schemeClr val="dk2"/>
              </a:solidFill>
              <a:prstDash val="solid"/>
              <a:round/>
              <a:headEnd type="triangle" w="lg" len="lg"/>
              <a:tailEnd type="none" w="lg" len="lg"/>
            </a:ln>
          </p:spPr>
        </p:cxnSp>
        <p:sp>
          <p:nvSpPr>
            <p:cNvPr id="275" name="Shape 275"/>
            <p:cNvSpPr txBox="1"/>
            <p:nvPr/>
          </p:nvSpPr>
          <p:spPr>
            <a:xfrm>
              <a:off x="5695450" y="1899625"/>
              <a:ext cx="1169100" cy="591000"/>
            </a:xfrm>
            <a:prstGeom prst="rect">
              <a:avLst/>
            </a:prstGeom>
            <a:noFill/>
            <a:ln>
              <a:noFill/>
            </a:ln>
          </p:spPr>
          <p:txBody>
            <a:bodyPr lIns="121900" tIns="121900" rIns="121900" bIns="121900" anchor="t" anchorCtr="0">
              <a:noAutofit/>
            </a:bodyPr>
            <a:lstStyle/>
            <a:p>
              <a:pPr algn="ctr"/>
              <a:r>
                <a:rPr lang="fr" sz="1333" b="1"/>
                <a:t>Récupère </a:t>
              </a:r>
              <a:r>
                <a:rPr lang="fr" sz="1333"/>
                <a:t>le bundle JS puis l’</a:t>
              </a:r>
              <a:r>
                <a:rPr lang="fr" sz="1333" b="1"/>
                <a:t>exécute</a:t>
              </a:r>
            </a:p>
          </p:txBody>
        </p:sp>
        <p:pic>
          <p:nvPicPr>
            <p:cNvPr id="270" name="Shape 270" descr="rn-debug.png"/>
            <p:cNvPicPr preferRelativeResize="0"/>
            <p:nvPr/>
          </p:nvPicPr>
          <p:blipFill>
            <a:blip r:embed="rId3">
              <a:alphaModFix/>
            </a:blip>
            <a:stretch>
              <a:fillRect/>
            </a:stretch>
          </p:blipFill>
          <p:spPr>
            <a:xfrm>
              <a:off x="5985775" y="930600"/>
              <a:ext cx="3282300" cy="3282300"/>
            </a:xfrm>
            <a:prstGeom prst="rect">
              <a:avLst/>
            </a:prstGeom>
            <a:noFill/>
            <a:ln>
              <a:noFill/>
            </a:ln>
          </p:spPr>
        </p:pic>
      </p:grpSp>
      <p:sp>
        <p:nvSpPr>
          <p:cNvPr id="19" name="Titr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s-IS" dirty="0" smtClean="0"/>
              <a:t>Le packager</a:t>
            </a:r>
            <a:endParaRPr lang="fr-FR" b="1" dirty="0"/>
          </a:p>
        </p:txBody>
      </p:sp>
      <p:sp>
        <p:nvSpPr>
          <p:cNvPr id="3" name="Espace réservé du numéro de diapositive 2"/>
          <p:cNvSpPr>
            <a:spLocks noGrp="1"/>
          </p:cNvSpPr>
          <p:nvPr>
            <p:ph type="sldNum" idx="12"/>
          </p:nvPr>
        </p:nvSpPr>
        <p:spPr/>
        <p:txBody>
          <a:bodyPr/>
          <a:lstStyle/>
          <a:p>
            <a:fld id="{00000000-1234-1234-1234-123412341234}" type="slidenum">
              <a:rPr lang="fr" smtClean="0"/>
              <a:pPr/>
              <a:t>26</a:t>
            </a:fld>
            <a:endParaRPr lang="fr"/>
          </a:p>
        </p:txBody>
      </p:sp>
      <p:sp>
        <p:nvSpPr>
          <p:cNvPr id="21" name="Espace réservé du numéro de diapositive 2"/>
          <p:cNvSpPr txBox="1">
            <a:spLocks/>
          </p:cNvSpPr>
          <p:nvPr/>
        </p:nvSpPr>
        <p:spPr>
          <a:xfrm>
            <a:off x="11296609" y="6217621"/>
            <a:ext cx="731600" cy="524800"/>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fr" smtClean="0"/>
              <a:pPr/>
              <a:t>26</a:t>
            </a:fld>
            <a:endParaRPr lang="fr"/>
          </a:p>
        </p:txBody>
      </p:sp>
      <p:sp>
        <p:nvSpPr>
          <p:cNvPr id="22" name="Espace réservé du numéro de diapositive 139"/>
          <p:cNvSpPr txBox="1">
            <a:spLocks/>
          </p:cNvSpPr>
          <p:nvPr/>
        </p:nvSpPr>
        <p:spPr>
          <a:xfrm>
            <a:off x="11296609" y="6217621"/>
            <a:ext cx="731600" cy="524800"/>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fr" smtClean="0"/>
              <a:pPr/>
              <a:t>26</a:t>
            </a:fld>
            <a:endParaRPr lang="fr"/>
          </a:p>
        </p:txBody>
      </p:sp>
      <p:sp>
        <p:nvSpPr>
          <p:cNvPr id="23" name="Espace réservé du numéro de diapositive 4"/>
          <p:cNvSpPr txBox="1">
            <a:spLocks/>
          </p:cNvSpPr>
          <p:nvPr/>
        </p:nvSpPr>
        <p:spPr>
          <a:xfrm>
            <a:off x="11296609" y="6217621"/>
            <a:ext cx="731600" cy="524800"/>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fr" smtClean="0"/>
              <a:pPr/>
              <a:t>26</a:t>
            </a:fld>
            <a:endParaRPr lang="fr"/>
          </a:p>
        </p:txBody>
      </p:sp>
      <p:sp>
        <p:nvSpPr>
          <p:cNvPr id="24" name="Rectangle 23"/>
          <p:cNvSpPr/>
          <p:nvPr/>
        </p:nvSpPr>
        <p:spPr>
          <a:xfrm>
            <a:off x="0" y="6375400"/>
            <a:ext cx="12192000" cy="482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space réservé du numéro de diapositive 4"/>
          <p:cNvSpPr txBox="1">
            <a:spLocks/>
          </p:cNvSpPr>
          <p:nvPr/>
        </p:nvSpPr>
        <p:spPr>
          <a:xfrm>
            <a:off x="11493500" y="6434137"/>
            <a:ext cx="520700" cy="365125"/>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smtClean="0">
                <a:solidFill>
                  <a:schemeClr val="bg1"/>
                </a:solidFill>
              </a:rPr>
              <a:t>23</a:t>
            </a:r>
            <a:endParaRPr lang="fr-FR" sz="2000" b="1" dirty="0">
              <a:solidFill>
                <a:schemeClr val="bg1"/>
              </a:solidFill>
            </a:endParaRPr>
          </a:p>
        </p:txBody>
      </p:sp>
      <p:sp>
        <p:nvSpPr>
          <p:cNvPr id="26" name="Parallélogramme 25"/>
          <p:cNvSpPr/>
          <p:nvPr/>
        </p:nvSpPr>
        <p:spPr>
          <a:xfrm>
            <a:off x="-127000"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tx1">
                    <a:lumMod val="50000"/>
                    <a:lumOff val="50000"/>
                  </a:schemeClr>
                </a:solidFill>
              </a:rPr>
              <a:t>Etat de l’art</a:t>
            </a:r>
            <a:endParaRPr lang="fr-FR" sz="1600" dirty="0">
              <a:solidFill>
                <a:schemeClr val="tx1">
                  <a:lumMod val="50000"/>
                  <a:lumOff val="50000"/>
                </a:schemeClr>
              </a:solidFill>
            </a:endParaRPr>
          </a:p>
        </p:txBody>
      </p:sp>
      <p:sp>
        <p:nvSpPr>
          <p:cNvPr id="27" name="Parallélogramme 26"/>
          <p:cNvSpPr/>
          <p:nvPr/>
        </p:nvSpPr>
        <p:spPr>
          <a:xfrm>
            <a:off x="1752600"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tx1">
                    <a:lumMod val="50000"/>
                    <a:lumOff val="50000"/>
                  </a:schemeClr>
                </a:solidFill>
              </a:rPr>
              <a:t>React</a:t>
            </a:r>
            <a:endParaRPr lang="fr-FR" sz="1600" dirty="0">
              <a:solidFill>
                <a:schemeClr val="tx1">
                  <a:lumMod val="50000"/>
                  <a:lumOff val="50000"/>
                </a:schemeClr>
              </a:solidFill>
            </a:endParaRPr>
          </a:p>
        </p:txBody>
      </p:sp>
      <p:sp>
        <p:nvSpPr>
          <p:cNvPr id="28" name="Parallélogramme 27"/>
          <p:cNvSpPr/>
          <p:nvPr/>
        </p:nvSpPr>
        <p:spPr>
          <a:xfrm>
            <a:off x="3648825"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tx1">
                    <a:lumMod val="50000"/>
                    <a:lumOff val="50000"/>
                  </a:schemeClr>
                </a:solidFill>
              </a:rPr>
              <a:t>Redux</a:t>
            </a:r>
            <a:endParaRPr lang="fr-FR" sz="1600" dirty="0">
              <a:solidFill>
                <a:schemeClr val="tx1">
                  <a:lumMod val="50000"/>
                  <a:lumOff val="50000"/>
                </a:schemeClr>
              </a:solidFill>
            </a:endParaRPr>
          </a:p>
        </p:txBody>
      </p:sp>
      <p:sp>
        <p:nvSpPr>
          <p:cNvPr id="29" name="Parallélogramme 28"/>
          <p:cNvSpPr/>
          <p:nvPr/>
        </p:nvSpPr>
        <p:spPr>
          <a:xfrm>
            <a:off x="5511800" y="6375400"/>
            <a:ext cx="1980000" cy="488949"/>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bg1"/>
                </a:solidFill>
              </a:rPr>
              <a:t>React</a:t>
            </a:r>
            <a:r>
              <a:rPr lang="fr-FR" sz="1600" dirty="0" smtClean="0">
                <a:solidFill>
                  <a:schemeClr val="bg1"/>
                </a:solidFill>
              </a:rPr>
              <a:t> Native</a:t>
            </a:r>
            <a:endParaRPr lang="fr-FR" sz="1600" dirty="0">
              <a:solidFill>
                <a:schemeClr val="bg1"/>
              </a:solidFill>
            </a:endParaRPr>
          </a:p>
        </p:txBody>
      </p:sp>
      <p:sp>
        <p:nvSpPr>
          <p:cNvPr id="30" name="Parallélogramme 29"/>
          <p:cNvSpPr/>
          <p:nvPr/>
        </p:nvSpPr>
        <p:spPr>
          <a:xfrm>
            <a:off x="73904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Tooling</a:t>
            </a:r>
            <a:endParaRPr lang="fr-FR" sz="1600" dirty="0">
              <a:solidFill>
                <a:srgbClr val="0070C0"/>
              </a:solidFill>
            </a:endParaRPr>
          </a:p>
        </p:txBody>
      </p:sp>
      <p:sp>
        <p:nvSpPr>
          <p:cNvPr id="31" name="Parallélogramme 30"/>
          <p:cNvSpPr/>
          <p:nvPr/>
        </p:nvSpPr>
        <p:spPr>
          <a:xfrm>
            <a:off x="92700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rgbClr val="0070C0"/>
                </a:solidFill>
              </a:rPr>
              <a:t>Bilan</a:t>
            </a:r>
            <a:endParaRPr lang="fr-FR" sz="1600" dirty="0">
              <a:solidFill>
                <a:srgbClr val="0070C0"/>
              </a:solidFill>
            </a:endParaRPr>
          </a:p>
        </p:txBody>
      </p:sp>
    </p:spTree>
    <p:extLst>
      <p:ext uri="{BB962C8B-B14F-4D97-AF65-F5344CB8AC3E}">
        <p14:creationId xmlns:p14="http://schemas.microsoft.com/office/powerpoint/2010/main" val="201056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1000"/>
                                        <p:tgtEl>
                                          <p:spTgt spid="2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3"/>
                                        </p:tgtEl>
                                        <p:attrNameLst>
                                          <p:attrName>style.visibility</p:attrName>
                                        </p:attrNameLst>
                                      </p:cBhvr>
                                      <p:to>
                                        <p:strVal val="visible"/>
                                      </p:to>
                                    </p:set>
                                    <p:animEffect transition="in" filter="fade">
                                      <p:cBhvr>
                                        <p:cTn id="12" dur="1000"/>
                                        <p:tgtEl>
                                          <p:spTgt spid="27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8"/>
                                        </p:tgtEl>
                                        <p:attrNameLst>
                                          <p:attrName>style.visibility</p:attrName>
                                        </p:attrNameLst>
                                      </p:cBhvr>
                                      <p:to>
                                        <p:strVal val="visible"/>
                                      </p:to>
                                    </p:set>
                                    <p:animEffect transition="in" filter="fade">
                                      <p:cBhvr>
                                        <p:cTn id="17" dur="10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3088" y="0"/>
            <a:ext cx="6453012" cy="6453012"/>
          </a:xfrm>
          <a:prstGeom prst="rect">
            <a:avLst/>
          </a:prstGeom>
        </p:spPr>
      </p:pic>
      <p:sp>
        <p:nvSpPr>
          <p:cNvPr id="285" name="Shape 285"/>
          <p:cNvSpPr/>
          <p:nvPr/>
        </p:nvSpPr>
        <p:spPr>
          <a:xfrm>
            <a:off x="8744441" y="1512247"/>
            <a:ext cx="2547150" cy="3929568"/>
          </a:xfrm>
          <a:prstGeom prst="rect">
            <a:avLst/>
          </a:prstGeom>
          <a:noFill/>
          <a:ln w="28575" cap="flat" cmpd="sng">
            <a:solidFill>
              <a:schemeClr val="accent1"/>
            </a:solidFill>
            <a:prstDash val="solid"/>
            <a:round/>
            <a:headEnd type="none" w="med" len="med"/>
            <a:tailEnd type="none" w="med" len="med"/>
          </a:ln>
        </p:spPr>
        <p:txBody>
          <a:bodyPr lIns="121900" tIns="121900" rIns="121900" bIns="121900" anchor="ctr" anchorCtr="0">
            <a:noAutofit/>
          </a:bodyPr>
          <a:lstStyle/>
          <a:p>
            <a:endParaRPr sz="2400"/>
          </a:p>
        </p:txBody>
      </p:sp>
      <p:sp>
        <p:nvSpPr>
          <p:cNvPr id="286" name="Shape 286"/>
          <p:cNvSpPr txBox="1"/>
          <p:nvPr/>
        </p:nvSpPr>
        <p:spPr>
          <a:xfrm>
            <a:off x="7046509" y="2468912"/>
            <a:ext cx="1623672" cy="385412"/>
          </a:xfrm>
          <a:prstGeom prst="rect">
            <a:avLst/>
          </a:prstGeom>
          <a:noFill/>
          <a:ln>
            <a:noFill/>
          </a:ln>
        </p:spPr>
        <p:txBody>
          <a:bodyPr lIns="121900" tIns="121900" rIns="121900" bIns="121900" anchor="t" anchorCtr="0">
            <a:noAutofit/>
          </a:bodyPr>
          <a:lstStyle/>
          <a:p>
            <a:pPr algn="r"/>
            <a:r>
              <a:rPr lang="fr-FR" sz="1600" smtClean="0">
                <a:solidFill>
                  <a:srgbClr val="2F9C0A"/>
                </a:solidFill>
              </a:rPr>
              <a:t>ArticleListItem</a:t>
            </a:r>
            <a:endParaRPr lang="fr" sz="1600" dirty="0">
              <a:solidFill>
                <a:srgbClr val="2F9C0A"/>
              </a:solidFill>
            </a:endParaRPr>
          </a:p>
        </p:txBody>
      </p:sp>
      <p:sp>
        <p:nvSpPr>
          <p:cNvPr id="287" name="Shape 287"/>
          <p:cNvSpPr/>
          <p:nvPr/>
        </p:nvSpPr>
        <p:spPr>
          <a:xfrm>
            <a:off x="8718265" y="886300"/>
            <a:ext cx="2621103" cy="4608180"/>
          </a:xfrm>
          <a:prstGeom prst="rect">
            <a:avLst/>
          </a:prstGeom>
          <a:noFill/>
          <a:ln w="28575" cap="flat" cmpd="sng">
            <a:solidFill>
              <a:srgbClr val="FF0000"/>
            </a:solidFill>
            <a:prstDash val="solid"/>
            <a:round/>
            <a:headEnd type="none" w="med" len="med"/>
            <a:tailEnd type="none" w="med" len="med"/>
          </a:ln>
        </p:spPr>
        <p:txBody>
          <a:bodyPr lIns="121900" tIns="121900" rIns="121900" bIns="121900" anchor="ctr" anchorCtr="0">
            <a:noAutofit/>
          </a:bodyPr>
          <a:lstStyle/>
          <a:p>
            <a:endParaRPr sz="2400"/>
          </a:p>
        </p:txBody>
      </p:sp>
      <p:sp>
        <p:nvSpPr>
          <p:cNvPr id="288" name="Shape 288"/>
          <p:cNvSpPr txBox="1"/>
          <p:nvPr/>
        </p:nvSpPr>
        <p:spPr>
          <a:xfrm>
            <a:off x="8708116" y="545498"/>
            <a:ext cx="2622956" cy="385412"/>
          </a:xfrm>
          <a:prstGeom prst="rect">
            <a:avLst/>
          </a:prstGeom>
          <a:noFill/>
          <a:ln>
            <a:noFill/>
          </a:ln>
        </p:spPr>
        <p:txBody>
          <a:bodyPr lIns="121900" tIns="121900" rIns="121900" bIns="121900" anchor="t" anchorCtr="0">
            <a:noAutofit/>
          </a:bodyPr>
          <a:lstStyle/>
          <a:p>
            <a:pPr algn="ctr"/>
            <a:r>
              <a:rPr lang="fr-FR" sz="1600" smtClean="0">
                <a:solidFill>
                  <a:srgbClr val="FF0000"/>
                </a:solidFill>
              </a:rPr>
              <a:t>App</a:t>
            </a:r>
            <a:endParaRPr lang="fr" sz="1600" dirty="0">
              <a:solidFill>
                <a:srgbClr val="FF0000"/>
              </a:solidFill>
            </a:endParaRPr>
          </a:p>
        </p:txBody>
      </p:sp>
      <p:sp>
        <p:nvSpPr>
          <p:cNvPr id="289" name="Shape 289"/>
          <p:cNvSpPr/>
          <p:nvPr/>
        </p:nvSpPr>
        <p:spPr>
          <a:xfrm>
            <a:off x="8743139" y="1084546"/>
            <a:ext cx="2548540" cy="383845"/>
          </a:xfrm>
          <a:prstGeom prst="rect">
            <a:avLst/>
          </a:prstGeom>
          <a:noFill/>
          <a:ln w="28575" cap="flat" cmpd="sng">
            <a:solidFill>
              <a:srgbClr val="9900FF"/>
            </a:solidFill>
            <a:prstDash val="solid"/>
            <a:round/>
            <a:headEnd type="none" w="med" len="med"/>
            <a:tailEnd type="none" w="med" len="med"/>
          </a:ln>
        </p:spPr>
        <p:txBody>
          <a:bodyPr lIns="121900" tIns="121900" rIns="121900" bIns="121900" anchor="ctr" anchorCtr="0">
            <a:noAutofit/>
          </a:bodyPr>
          <a:lstStyle/>
          <a:p>
            <a:endParaRPr sz="2400"/>
          </a:p>
        </p:txBody>
      </p:sp>
      <p:sp>
        <p:nvSpPr>
          <p:cNvPr id="290" name="Shape 290"/>
          <p:cNvSpPr txBox="1"/>
          <p:nvPr/>
        </p:nvSpPr>
        <p:spPr>
          <a:xfrm>
            <a:off x="7256828" y="1039621"/>
            <a:ext cx="1435132" cy="385412"/>
          </a:xfrm>
          <a:prstGeom prst="rect">
            <a:avLst/>
          </a:prstGeom>
          <a:noFill/>
          <a:ln>
            <a:noFill/>
          </a:ln>
        </p:spPr>
        <p:txBody>
          <a:bodyPr lIns="121900" tIns="121900" rIns="121900" bIns="121900" anchor="t" anchorCtr="0">
            <a:noAutofit/>
          </a:bodyPr>
          <a:lstStyle/>
          <a:p>
            <a:pPr algn="r"/>
            <a:r>
              <a:rPr lang="fr-FR" sz="1600" dirty="0" err="1" smtClean="0">
                <a:solidFill>
                  <a:srgbClr val="A535AE"/>
                </a:solidFill>
              </a:rPr>
              <a:t>SearchNavBar</a:t>
            </a:r>
            <a:endParaRPr lang="fr" sz="1600" dirty="0">
              <a:solidFill>
                <a:srgbClr val="A535AE"/>
              </a:solidFill>
            </a:endParaRPr>
          </a:p>
        </p:txBody>
      </p:sp>
      <p:sp>
        <p:nvSpPr>
          <p:cNvPr id="291" name="Shape 291"/>
          <p:cNvSpPr txBox="1"/>
          <p:nvPr/>
        </p:nvSpPr>
        <p:spPr>
          <a:xfrm>
            <a:off x="415600" y="2083500"/>
            <a:ext cx="7731600" cy="611600"/>
          </a:xfrm>
          <a:prstGeom prst="rect">
            <a:avLst/>
          </a:prstGeom>
          <a:noFill/>
          <a:ln>
            <a:noFill/>
          </a:ln>
        </p:spPr>
        <p:txBody>
          <a:bodyPr lIns="121900" tIns="121900" rIns="121900" bIns="121900" anchor="t" anchorCtr="0">
            <a:noAutofit/>
          </a:bodyPr>
          <a:lstStyle/>
          <a:p>
            <a:pPr marL="609585" indent="-457189">
              <a:lnSpc>
                <a:spcPct val="115000"/>
              </a:lnSpc>
              <a:spcAft>
                <a:spcPts val="2133"/>
              </a:spcAft>
              <a:buClr>
                <a:schemeClr val="dk2"/>
              </a:buClr>
              <a:buSzPct val="100000"/>
            </a:pPr>
            <a:endParaRPr lang="fr" sz="2400" dirty="0">
              <a:solidFill>
                <a:schemeClr val="dk2"/>
              </a:solidFill>
            </a:endParaRPr>
          </a:p>
        </p:txBody>
      </p:sp>
      <p:sp>
        <p:nvSpPr>
          <p:cNvPr id="18" name="Titr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err="1" smtClean="0"/>
              <a:t>Think</a:t>
            </a:r>
            <a:r>
              <a:rPr lang="fr-FR" dirty="0" smtClean="0"/>
              <a:t> in </a:t>
            </a:r>
            <a:r>
              <a:rPr lang="fr-FR" dirty="0" err="1" smtClean="0"/>
              <a:t>React</a:t>
            </a:r>
            <a:r>
              <a:rPr lang="fr-FR" dirty="0" smtClean="0"/>
              <a:t> Native !</a:t>
            </a:r>
            <a:endParaRPr lang="fr-FR" b="1" dirty="0"/>
          </a:p>
        </p:txBody>
      </p:sp>
      <p:sp>
        <p:nvSpPr>
          <p:cNvPr id="20" name="Espace réservé du contenu 2"/>
          <p:cNvSpPr txBox="1">
            <a:spLocks/>
          </p:cNvSpPr>
          <p:nvPr/>
        </p:nvSpPr>
        <p:spPr>
          <a:xfrm>
            <a:off x="838200" y="1698606"/>
            <a:ext cx="6941116" cy="4692362"/>
          </a:xfrm>
          <a:prstGeom prst="rect">
            <a:avLst/>
          </a:prstGeom>
        </p:spPr>
        <p:txBody>
          <a:bodyPr vert="horz" lIns="91425" tIns="91425" rIns="91425" bIns="91425" numCol="1" rtlCol="0" anchor="t" anchorCtr="0">
            <a:normAutofit fontScale="92500"/>
          </a:bodyPr>
          <a:lstStyle>
            <a:lvl1pPr marL="228600" lvl="0" indent="-228600" algn="l" defTabSz="914400" rtl="0" eaLnBrk="1" latinLnBrk="0" hangingPunct="1">
              <a:lnSpc>
                <a:spcPct val="90000"/>
              </a:lnSpc>
              <a:spcBef>
                <a:spcPts val="0"/>
              </a:spcBef>
              <a:buFont typeface="Arial"/>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Font typeface="Arial"/>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Font typeface="Arial"/>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9pPr>
          </a:lstStyle>
          <a:p>
            <a:pPr>
              <a:lnSpc>
                <a:spcPct val="150000"/>
              </a:lnSpc>
            </a:pPr>
            <a:r>
              <a:rPr lang="fr-FR" dirty="0" smtClean="0"/>
              <a:t>Maquettage </a:t>
            </a:r>
            <a:r>
              <a:rPr lang="fr-FR" dirty="0"/>
              <a:t>(par écran)</a:t>
            </a:r>
          </a:p>
          <a:p>
            <a:pPr>
              <a:lnSpc>
                <a:spcPct val="150000"/>
              </a:lnSpc>
            </a:pPr>
            <a:r>
              <a:rPr lang="fr-FR" dirty="0"/>
              <a:t>Découpe UI en hiérarchie</a:t>
            </a:r>
          </a:p>
          <a:p>
            <a:pPr>
              <a:lnSpc>
                <a:spcPct val="150000"/>
              </a:lnSpc>
            </a:pPr>
            <a:r>
              <a:rPr lang="fr-FR" dirty="0"/>
              <a:t>Créer une version statique en </a:t>
            </a:r>
            <a:r>
              <a:rPr lang="fr-FR" dirty="0" err="1"/>
              <a:t>react</a:t>
            </a:r>
            <a:r>
              <a:rPr lang="fr-FR" dirty="0"/>
              <a:t>-native</a:t>
            </a:r>
          </a:p>
          <a:p>
            <a:pPr>
              <a:lnSpc>
                <a:spcPct val="150000"/>
              </a:lnSpc>
            </a:pPr>
            <a:r>
              <a:rPr lang="fr-FR" dirty="0"/>
              <a:t>Définir l’état minimal nécessaire par composant</a:t>
            </a:r>
          </a:p>
          <a:p>
            <a:pPr>
              <a:lnSpc>
                <a:spcPct val="150000"/>
              </a:lnSpc>
            </a:pPr>
            <a:r>
              <a:rPr lang="fr-FR" dirty="0"/>
              <a:t>Identifier où se trouve l’état (composant / store)</a:t>
            </a:r>
          </a:p>
          <a:p>
            <a:pPr>
              <a:lnSpc>
                <a:spcPct val="150000"/>
              </a:lnSpc>
            </a:pPr>
            <a:r>
              <a:rPr lang="fr-FR" dirty="0"/>
              <a:t>Gestion des événements UI </a:t>
            </a:r>
            <a:r>
              <a:rPr lang="fr-FR" dirty="0" smtClean="0"/>
              <a:t>(MAJ </a:t>
            </a:r>
            <a:r>
              <a:rPr lang="fr-FR" dirty="0"/>
              <a:t>de l’état)</a:t>
            </a:r>
          </a:p>
          <a:p>
            <a:pPr>
              <a:lnSpc>
                <a:spcPct val="150000"/>
              </a:lnSpc>
            </a:pPr>
            <a:endParaRPr lang="fr-FR" dirty="0"/>
          </a:p>
        </p:txBody>
      </p:sp>
      <p:sp>
        <p:nvSpPr>
          <p:cNvPr id="23" name="Shape 286"/>
          <p:cNvSpPr txBox="1"/>
          <p:nvPr/>
        </p:nvSpPr>
        <p:spPr>
          <a:xfrm>
            <a:off x="7222830" y="1855899"/>
            <a:ext cx="1435132" cy="385412"/>
          </a:xfrm>
          <a:prstGeom prst="rect">
            <a:avLst/>
          </a:prstGeom>
          <a:noFill/>
          <a:ln>
            <a:noFill/>
          </a:ln>
        </p:spPr>
        <p:txBody>
          <a:bodyPr lIns="121900" tIns="121900" rIns="121900" bIns="121900" anchor="t" anchorCtr="0">
            <a:noAutofit/>
          </a:bodyPr>
          <a:lstStyle/>
          <a:p>
            <a:pPr algn="r"/>
            <a:r>
              <a:rPr lang="fr-FR" sz="1600" dirty="0" err="1" smtClean="0">
                <a:solidFill>
                  <a:srgbClr val="0070C0"/>
                </a:solidFill>
              </a:rPr>
              <a:t>ArticleList</a:t>
            </a:r>
            <a:endParaRPr lang="fr" sz="1600" dirty="0">
              <a:solidFill>
                <a:srgbClr val="0070C0"/>
              </a:solidFill>
            </a:endParaRPr>
          </a:p>
        </p:txBody>
      </p:sp>
      <p:sp>
        <p:nvSpPr>
          <p:cNvPr id="24" name="Shape 289"/>
          <p:cNvSpPr/>
          <p:nvPr/>
        </p:nvSpPr>
        <p:spPr>
          <a:xfrm>
            <a:off x="8779999" y="2500255"/>
            <a:ext cx="2450982" cy="515756"/>
          </a:xfrm>
          <a:prstGeom prst="rect">
            <a:avLst/>
          </a:prstGeom>
          <a:noFill/>
          <a:ln w="28575" cap="flat" cmpd="sng">
            <a:solidFill>
              <a:srgbClr val="00B050"/>
            </a:solidFill>
            <a:prstDash val="solid"/>
            <a:round/>
            <a:headEnd type="none" w="med" len="med"/>
            <a:tailEnd type="none" w="med" len="med"/>
          </a:ln>
        </p:spPr>
        <p:txBody>
          <a:bodyPr lIns="121900" tIns="121900" rIns="121900" bIns="121900" anchor="ctr" anchorCtr="0">
            <a:noAutofit/>
          </a:bodyPr>
          <a:lstStyle/>
          <a:p>
            <a:endParaRPr sz="2400"/>
          </a:p>
        </p:txBody>
      </p:sp>
      <p:sp>
        <p:nvSpPr>
          <p:cNvPr id="27" name="Rectangle 26"/>
          <p:cNvSpPr/>
          <p:nvPr/>
        </p:nvSpPr>
        <p:spPr>
          <a:xfrm>
            <a:off x="0" y="6375400"/>
            <a:ext cx="12192000" cy="482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space réservé du numéro de diapositive 4"/>
          <p:cNvSpPr txBox="1">
            <a:spLocks/>
          </p:cNvSpPr>
          <p:nvPr/>
        </p:nvSpPr>
        <p:spPr>
          <a:xfrm>
            <a:off x="11493500" y="6434137"/>
            <a:ext cx="520700" cy="365125"/>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smtClean="0">
                <a:solidFill>
                  <a:schemeClr val="bg1"/>
                </a:solidFill>
              </a:rPr>
              <a:t>24</a:t>
            </a:r>
            <a:endParaRPr lang="fr-FR" sz="2000" b="1" dirty="0">
              <a:solidFill>
                <a:schemeClr val="bg1"/>
              </a:solidFill>
            </a:endParaRPr>
          </a:p>
        </p:txBody>
      </p:sp>
      <p:sp>
        <p:nvSpPr>
          <p:cNvPr id="29" name="Parallélogramme 28"/>
          <p:cNvSpPr/>
          <p:nvPr/>
        </p:nvSpPr>
        <p:spPr>
          <a:xfrm>
            <a:off x="-127000"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tx1">
                    <a:lumMod val="50000"/>
                    <a:lumOff val="50000"/>
                  </a:schemeClr>
                </a:solidFill>
              </a:rPr>
              <a:t>Etat de l’art</a:t>
            </a:r>
            <a:endParaRPr lang="fr-FR" sz="1600" dirty="0">
              <a:solidFill>
                <a:schemeClr val="tx1">
                  <a:lumMod val="50000"/>
                  <a:lumOff val="50000"/>
                </a:schemeClr>
              </a:solidFill>
            </a:endParaRPr>
          </a:p>
        </p:txBody>
      </p:sp>
      <p:sp>
        <p:nvSpPr>
          <p:cNvPr id="30" name="Parallélogramme 29"/>
          <p:cNvSpPr/>
          <p:nvPr/>
        </p:nvSpPr>
        <p:spPr>
          <a:xfrm>
            <a:off x="1752600"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tx1">
                    <a:lumMod val="50000"/>
                    <a:lumOff val="50000"/>
                  </a:schemeClr>
                </a:solidFill>
              </a:rPr>
              <a:t>React</a:t>
            </a:r>
            <a:endParaRPr lang="fr-FR" sz="1600" dirty="0">
              <a:solidFill>
                <a:schemeClr val="tx1">
                  <a:lumMod val="50000"/>
                  <a:lumOff val="50000"/>
                </a:schemeClr>
              </a:solidFill>
            </a:endParaRPr>
          </a:p>
        </p:txBody>
      </p:sp>
      <p:sp>
        <p:nvSpPr>
          <p:cNvPr id="31" name="Parallélogramme 30"/>
          <p:cNvSpPr/>
          <p:nvPr/>
        </p:nvSpPr>
        <p:spPr>
          <a:xfrm>
            <a:off x="3648825" y="637540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tx1">
                    <a:lumMod val="50000"/>
                    <a:lumOff val="50000"/>
                  </a:schemeClr>
                </a:solidFill>
              </a:rPr>
              <a:t>Redux</a:t>
            </a:r>
            <a:endParaRPr lang="fr-FR" sz="1600" dirty="0">
              <a:solidFill>
                <a:schemeClr val="tx1">
                  <a:lumMod val="50000"/>
                  <a:lumOff val="50000"/>
                </a:schemeClr>
              </a:solidFill>
            </a:endParaRPr>
          </a:p>
        </p:txBody>
      </p:sp>
      <p:sp>
        <p:nvSpPr>
          <p:cNvPr id="32" name="Parallélogramme 31"/>
          <p:cNvSpPr/>
          <p:nvPr/>
        </p:nvSpPr>
        <p:spPr>
          <a:xfrm>
            <a:off x="5511800" y="6375400"/>
            <a:ext cx="1980000" cy="488949"/>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bg1"/>
                </a:solidFill>
              </a:rPr>
              <a:t>React</a:t>
            </a:r>
            <a:r>
              <a:rPr lang="fr-FR" sz="1600" dirty="0" smtClean="0">
                <a:solidFill>
                  <a:schemeClr val="bg1"/>
                </a:solidFill>
              </a:rPr>
              <a:t> Native</a:t>
            </a:r>
            <a:endParaRPr lang="fr-FR" sz="1600" dirty="0">
              <a:solidFill>
                <a:schemeClr val="bg1"/>
              </a:solidFill>
            </a:endParaRPr>
          </a:p>
        </p:txBody>
      </p:sp>
      <p:sp>
        <p:nvSpPr>
          <p:cNvPr id="33" name="Parallélogramme 32"/>
          <p:cNvSpPr/>
          <p:nvPr/>
        </p:nvSpPr>
        <p:spPr>
          <a:xfrm>
            <a:off x="73904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Tooling</a:t>
            </a:r>
            <a:endParaRPr lang="fr-FR" sz="1600" dirty="0">
              <a:solidFill>
                <a:srgbClr val="0070C0"/>
              </a:solidFill>
            </a:endParaRPr>
          </a:p>
        </p:txBody>
      </p:sp>
      <p:sp>
        <p:nvSpPr>
          <p:cNvPr id="34" name="Parallélogramme 33"/>
          <p:cNvSpPr/>
          <p:nvPr/>
        </p:nvSpPr>
        <p:spPr>
          <a:xfrm>
            <a:off x="92700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rgbClr val="0070C0"/>
                </a:solidFill>
              </a:rPr>
              <a:t>Bilan</a:t>
            </a:r>
            <a:endParaRPr lang="fr-FR" sz="1600" dirty="0">
              <a:solidFill>
                <a:srgbClr val="0070C0"/>
              </a:solidFill>
            </a:endParaRPr>
          </a:p>
        </p:txBody>
      </p:sp>
    </p:spTree>
    <p:extLst>
      <p:ext uri="{BB962C8B-B14F-4D97-AF65-F5344CB8AC3E}">
        <p14:creationId xmlns:p14="http://schemas.microsoft.com/office/powerpoint/2010/main" val="105335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500"/>
                                  </p:stCondLst>
                                  <p:childTnLst>
                                    <p:set>
                                      <p:cBhvr>
                                        <p:cTn id="25" dur="1" fill="hold">
                                          <p:stCondLst>
                                            <p:cond delay="0"/>
                                          </p:stCondLst>
                                        </p:cTn>
                                        <p:tgtEl>
                                          <p:spTgt spid="285"/>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 grpId="0" animBg="1"/>
      <p:bldP spid="286" grpId="0"/>
      <p:bldP spid="287" grpId="0" animBg="1"/>
      <p:bldP spid="288" grpId="0"/>
      <p:bldP spid="289" grpId="0" animBg="1"/>
      <p:bldP spid="290" grpId="0"/>
      <p:bldP spid="23" grpId="0"/>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19" name="Rectangle 18"/>
          <p:cNvSpPr/>
          <p:nvPr/>
        </p:nvSpPr>
        <p:spPr>
          <a:xfrm>
            <a:off x="0" y="6390390"/>
            <a:ext cx="12192000" cy="482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space réservé du numéro de diapositive 4"/>
          <p:cNvSpPr txBox="1">
            <a:spLocks/>
          </p:cNvSpPr>
          <p:nvPr/>
        </p:nvSpPr>
        <p:spPr>
          <a:xfrm>
            <a:off x="11493500" y="6449127"/>
            <a:ext cx="520700" cy="365125"/>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smtClean="0">
                <a:solidFill>
                  <a:schemeClr val="bg1"/>
                </a:solidFill>
              </a:rPr>
              <a:t>25</a:t>
            </a:r>
            <a:endParaRPr lang="fr-FR" sz="2000" b="1" dirty="0">
              <a:solidFill>
                <a:schemeClr val="bg1"/>
              </a:solidFill>
            </a:endParaRPr>
          </a:p>
        </p:txBody>
      </p:sp>
      <p:sp>
        <p:nvSpPr>
          <p:cNvPr id="21" name="Parallélogramme 20"/>
          <p:cNvSpPr/>
          <p:nvPr/>
        </p:nvSpPr>
        <p:spPr>
          <a:xfrm>
            <a:off x="-127000" y="639039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tx1">
                    <a:lumMod val="50000"/>
                    <a:lumOff val="50000"/>
                  </a:schemeClr>
                </a:solidFill>
              </a:rPr>
              <a:t>Etat de l’art</a:t>
            </a:r>
            <a:endParaRPr lang="fr-FR" sz="1600" dirty="0">
              <a:solidFill>
                <a:schemeClr val="tx1">
                  <a:lumMod val="50000"/>
                  <a:lumOff val="50000"/>
                </a:schemeClr>
              </a:solidFill>
            </a:endParaRPr>
          </a:p>
        </p:txBody>
      </p:sp>
      <p:sp>
        <p:nvSpPr>
          <p:cNvPr id="22" name="Parallélogramme 21"/>
          <p:cNvSpPr/>
          <p:nvPr/>
        </p:nvSpPr>
        <p:spPr>
          <a:xfrm>
            <a:off x="1752600" y="639039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tx1">
                    <a:lumMod val="50000"/>
                    <a:lumOff val="50000"/>
                  </a:schemeClr>
                </a:solidFill>
              </a:rPr>
              <a:t>React</a:t>
            </a:r>
            <a:endParaRPr lang="fr-FR" sz="1600" dirty="0">
              <a:solidFill>
                <a:schemeClr val="tx1">
                  <a:lumMod val="50000"/>
                  <a:lumOff val="50000"/>
                </a:schemeClr>
              </a:solidFill>
            </a:endParaRPr>
          </a:p>
        </p:txBody>
      </p:sp>
      <p:sp>
        <p:nvSpPr>
          <p:cNvPr id="23" name="Parallélogramme 22"/>
          <p:cNvSpPr/>
          <p:nvPr/>
        </p:nvSpPr>
        <p:spPr>
          <a:xfrm>
            <a:off x="3648825" y="639039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tx1">
                    <a:lumMod val="50000"/>
                    <a:lumOff val="50000"/>
                  </a:schemeClr>
                </a:solidFill>
              </a:rPr>
              <a:t>Redux</a:t>
            </a:r>
            <a:endParaRPr lang="fr-FR" sz="1600" dirty="0">
              <a:solidFill>
                <a:schemeClr val="tx1">
                  <a:lumMod val="50000"/>
                  <a:lumOff val="50000"/>
                </a:schemeClr>
              </a:solidFill>
            </a:endParaRPr>
          </a:p>
        </p:txBody>
      </p:sp>
      <p:sp>
        <p:nvSpPr>
          <p:cNvPr id="24" name="Parallélogramme 23"/>
          <p:cNvSpPr/>
          <p:nvPr/>
        </p:nvSpPr>
        <p:spPr>
          <a:xfrm>
            <a:off x="5528425" y="639039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bg2">
                    <a:lumMod val="50000"/>
                  </a:schemeClr>
                </a:solidFill>
              </a:rPr>
              <a:t>React</a:t>
            </a:r>
            <a:r>
              <a:rPr lang="fr-FR" sz="1600" dirty="0" smtClean="0">
                <a:solidFill>
                  <a:schemeClr val="bg2">
                    <a:lumMod val="50000"/>
                  </a:schemeClr>
                </a:solidFill>
              </a:rPr>
              <a:t> Native</a:t>
            </a:r>
            <a:endParaRPr lang="fr-FR" sz="1600" dirty="0">
              <a:solidFill>
                <a:schemeClr val="bg2">
                  <a:lumMod val="50000"/>
                </a:schemeClr>
              </a:solidFill>
            </a:endParaRPr>
          </a:p>
        </p:txBody>
      </p:sp>
      <p:sp>
        <p:nvSpPr>
          <p:cNvPr id="25" name="Parallélogramme 24"/>
          <p:cNvSpPr/>
          <p:nvPr/>
        </p:nvSpPr>
        <p:spPr>
          <a:xfrm>
            <a:off x="7407025" y="6390390"/>
            <a:ext cx="1980000" cy="488949"/>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bg1"/>
                </a:solidFill>
              </a:rPr>
              <a:t>Tooling</a:t>
            </a:r>
            <a:endParaRPr lang="fr-FR" sz="1600" dirty="0">
              <a:solidFill>
                <a:schemeClr val="bg1"/>
              </a:solidFill>
            </a:endParaRPr>
          </a:p>
        </p:txBody>
      </p:sp>
      <p:sp>
        <p:nvSpPr>
          <p:cNvPr id="26" name="Parallélogramme 25"/>
          <p:cNvSpPr/>
          <p:nvPr/>
        </p:nvSpPr>
        <p:spPr>
          <a:xfrm>
            <a:off x="9286625" y="639039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rgbClr val="0070C0"/>
                </a:solidFill>
              </a:rPr>
              <a:t>Bilan</a:t>
            </a:r>
            <a:endParaRPr lang="fr-FR" sz="1600" dirty="0">
              <a:solidFill>
                <a:srgbClr val="0070C0"/>
              </a:solidFill>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8522" y="2738782"/>
            <a:ext cx="1388610" cy="1375419"/>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8522" y="3878074"/>
            <a:ext cx="1388610" cy="1375419"/>
          </a:xfrm>
          <a:prstGeom prst="rect">
            <a:avLst/>
          </a:prstGeom>
        </p:spPr>
      </p:pic>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3444" y="3878074"/>
            <a:ext cx="1388610" cy="1375419"/>
          </a:xfrm>
          <a:prstGeom prst="rect">
            <a:avLst/>
          </a:prstGeom>
        </p:spPr>
      </p:pic>
      <p:pic>
        <p:nvPicPr>
          <p:cNvPr id="7" name="Imag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8522" y="1595105"/>
            <a:ext cx="1388610" cy="1375419"/>
          </a:xfrm>
          <a:prstGeom prst="rect">
            <a:avLst/>
          </a:prstGeom>
        </p:spPr>
      </p:pic>
      <p:pic>
        <p:nvPicPr>
          <p:cNvPr id="8" name="Imag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13591" y="2738782"/>
            <a:ext cx="1388610" cy="1375419"/>
          </a:xfrm>
          <a:prstGeom prst="rect">
            <a:avLst/>
          </a:prstGeom>
        </p:spPr>
      </p:pic>
      <p:pic>
        <p:nvPicPr>
          <p:cNvPr id="9" name="Imag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53444" y="2738782"/>
            <a:ext cx="1388610" cy="1375419"/>
          </a:xfrm>
          <a:prstGeom prst="rect">
            <a:avLst/>
          </a:prstGeom>
        </p:spPr>
      </p:pic>
      <p:pic>
        <p:nvPicPr>
          <p:cNvPr id="10" name="Imag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13591" y="3878074"/>
            <a:ext cx="1388610" cy="1375419"/>
          </a:xfrm>
          <a:prstGeom prst="rect">
            <a:avLst/>
          </a:prstGeom>
        </p:spPr>
      </p:pic>
      <p:pic>
        <p:nvPicPr>
          <p:cNvPr id="11" name="Imag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61176" y="3878074"/>
            <a:ext cx="1388610" cy="1375419"/>
          </a:xfrm>
          <a:prstGeom prst="rect">
            <a:avLst/>
          </a:prstGeom>
        </p:spPr>
      </p:pic>
      <p:pic>
        <p:nvPicPr>
          <p:cNvPr id="12" name="Imag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08425" y="3878074"/>
            <a:ext cx="1388610" cy="1375419"/>
          </a:xfrm>
          <a:prstGeom prst="rect">
            <a:avLst/>
          </a:prstGeom>
        </p:spPr>
      </p:pic>
      <p:pic>
        <p:nvPicPr>
          <p:cNvPr id="14" name="Imag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13591" y="1595105"/>
            <a:ext cx="1388610" cy="1375419"/>
          </a:xfrm>
          <a:prstGeom prst="rect">
            <a:avLst/>
          </a:prstGeom>
        </p:spPr>
      </p:pic>
      <p:pic>
        <p:nvPicPr>
          <p:cNvPr id="15" name="Image 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61176" y="2738782"/>
            <a:ext cx="1388610" cy="1375419"/>
          </a:xfrm>
          <a:prstGeom prst="rect">
            <a:avLst/>
          </a:prstGeom>
        </p:spPr>
      </p:pic>
      <p:pic>
        <p:nvPicPr>
          <p:cNvPr id="16" name="Image 1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53444" y="1595105"/>
            <a:ext cx="1388610" cy="1375419"/>
          </a:xfrm>
          <a:prstGeom prst="rect">
            <a:avLst/>
          </a:prstGeom>
        </p:spPr>
      </p:pic>
      <p:grpSp>
        <p:nvGrpSpPr>
          <p:cNvPr id="18" name="Grouper 17"/>
          <p:cNvGrpSpPr/>
          <p:nvPr/>
        </p:nvGrpSpPr>
        <p:grpSpPr>
          <a:xfrm>
            <a:off x="4053444" y="450246"/>
            <a:ext cx="1559597" cy="1375419"/>
            <a:chOff x="5397500" y="686743"/>
            <a:chExt cx="1559597" cy="1375419"/>
          </a:xfrm>
        </p:grpSpPr>
        <p:pic>
          <p:nvPicPr>
            <p:cNvPr id="13" name="Image 1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97500" y="686743"/>
              <a:ext cx="1388610" cy="1375419"/>
            </a:xfrm>
            <a:prstGeom prst="rect">
              <a:avLst/>
            </a:prstGeom>
          </p:spPr>
        </p:pic>
        <p:sp>
          <p:nvSpPr>
            <p:cNvPr id="17" name="Rectangle 16"/>
            <p:cNvSpPr/>
            <p:nvPr/>
          </p:nvSpPr>
          <p:spPr>
            <a:xfrm>
              <a:off x="6262792" y="686743"/>
              <a:ext cx="694305" cy="144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6" name="Image 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08522" y="450246"/>
            <a:ext cx="1388610" cy="1375419"/>
          </a:xfrm>
          <a:prstGeom prst="rect">
            <a:avLst/>
          </a:prstGeom>
        </p:spPr>
      </p:pic>
      <p:sp>
        <p:nvSpPr>
          <p:cNvPr id="28" name="ZoneTexte 27"/>
          <p:cNvSpPr txBox="1"/>
          <p:nvPr/>
        </p:nvSpPr>
        <p:spPr>
          <a:xfrm>
            <a:off x="9923489" y="5456420"/>
            <a:ext cx="184731" cy="369332"/>
          </a:xfrm>
          <a:prstGeom prst="rect">
            <a:avLst/>
          </a:prstGeom>
          <a:noFill/>
        </p:spPr>
        <p:txBody>
          <a:bodyPr wrap="none" rtlCol="0">
            <a:spAutoFit/>
          </a:bodyPr>
          <a:lstStyle/>
          <a:p>
            <a:endParaRPr lang="fr-FR" dirty="0"/>
          </a:p>
        </p:txBody>
      </p:sp>
      <p:pic>
        <p:nvPicPr>
          <p:cNvPr id="29" name="Image 2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52800" y="2357499"/>
            <a:ext cx="5486400" cy="2133600"/>
          </a:xfrm>
          <a:prstGeom prst="rect">
            <a:avLst/>
          </a:prstGeom>
        </p:spPr>
      </p:pic>
    </p:spTree>
    <p:extLst>
      <p:ext uri="{BB962C8B-B14F-4D97-AF65-F5344CB8AC3E}">
        <p14:creationId xmlns:p14="http://schemas.microsoft.com/office/powerpoint/2010/main" val="8811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25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1750"/>
                            </p:stCondLst>
                            <p:childTnLst>
                              <p:par>
                                <p:cTn id="17" presetID="1"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1750"/>
                            </p:stCondLst>
                            <p:childTnLst>
                              <p:par>
                                <p:cTn id="20" presetID="1" presetClass="entr" presetSubtype="0" fill="hold" nodeType="afterEffect">
                                  <p:stCondLst>
                                    <p:cond delay="25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nodeType="afterEffect">
                                  <p:stCondLst>
                                    <p:cond delay="25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2250"/>
                            </p:stCondLst>
                            <p:childTnLst>
                              <p:par>
                                <p:cTn id="26" presetID="1" presetClass="entr" presetSubtype="0" fill="hold" nodeType="afterEffect">
                                  <p:stCondLst>
                                    <p:cond delay="250"/>
                                  </p:stCondLst>
                                  <p:childTnLst>
                                    <p:set>
                                      <p:cBhvr>
                                        <p:cTn id="27" dur="1" fill="hold">
                                          <p:stCondLst>
                                            <p:cond delay="0"/>
                                          </p:stCondLst>
                                        </p:cTn>
                                        <p:tgtEl>
                                          <p:spTgt spid="15"/>
                                        </p:tgtEl>
                                        <p:attrNameLst>
                                          <p:attrName>style.visibility</p:attrName>
                                        </p:attrNameLst>
                                      </p:cBhvr>
                                      <p:to>
                                        <p:strVal val="visible"/>
                                      </p:to>
                                    </p:set>
                                  </p:childTnLst>
                                </p:cTn>
                              </p:par>
                            </p:childTnLst>
                          </p:cTn>
                        </p:par>
                        <p:par>
                          <p:cTn id="28" fill="hold">
                            <p:stCondLst>
                              <p:cond delay="2500"/>
                            </p:stCondLst>
                            <p:childTnLst>
                              <p:par>
                                <p:cTn id="29" presetID="1"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par>
                          <p:cTn id="31" fill="hold">
                            <p:stCondLst>
                              <p:cond delay="2500"/>
                            </p:stCondLst>
                            <p:childTnLst>
                              <p:par>
                                <p:cTn id="32" presetID="1" presetClass="entr" presetSubtype="0" fill="hold" nodeType="afterEffect">
                                  <p:stCondLst>
                                    <p:cond delay="250"/>
                                  </p:stCondLst>
                                  <p:childTnLst>
                                    <p:set>
                                      <p:cBhvr>
                                        <p:cTn id="33" dur="1" fill="hold">
                                          <p:stCondLst>
                                            <p:cond delay="0"/>
                                          </p:stCondLst>
                                        </p:cTn>
                                        <p:tgtEl>
                                          <p:spTgt spid="18"/>
                                        </p:tgtEl>
                                        <p:attrNameLst>
                                          <p:attrName>style.visibility</p:attrName>
                                        </p:attrNameLst>
                                      </p:cBhvr>
                                      <p:to>
                                        <p:strVal val="visible"/>
                                      </p:to>
                                    </p:set>
                                  </p:childTnLst>
                                </p:cTn>
                              </p:par>
                            </p:childTnLst>
                          </p:cTn>
                        </p:par>
                        <p:par>
                          <p:cTn id="34" fill="hold">
                            <p:stCondLst>
                              <p:cond delay="2750"/>
                            </p:stCondLst>
                            <p:childTnLst>
                              <p:par>
                                <p:cTn id="35" presetID="1" presetClass="entr" presetSubtype="0" fill="hold" nodeType="afterEffect">
                                  <p:stCondLst>
                                    <p:cond delay="25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3"/>
                                        </p:tgtEl>
                                      </p:cBhvr>
                                    </p:animEffect>
                                    <p:set>
                                      <p:cBhvr>
                                        <p:cTn id="41" dur="1" fill="hold">
                                          <p:stCondLst>
                                            <p:cond delay="499"/>
                                          </p:stCondLst>
                                        </p:cTn>
                                        <p:tgtEl>
                                          <p:spTgt spid="3"/>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7"/>
                                        </p:tgtEl>
                                      </p:cBhvr>
                                    </p:animEffect>
                                    <p:set>
                                      <p:cBhvr>
                                        <p:cTn id="50" dur="1" fill="hold">
                                          <p:stCondLst>
                                            <p:cond delay="499"/>
                                          </p:stCondLst>
                                        </p:cTn>
                                        <p:tgtEl>
                                          <p:spTgt spid="7"/>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8"/>
                                        </p:tgtEl>
                                      </p:cBhvr>
                                    </p:animEffect>
                                    <p:set>
                                      <p:cBhvr>
                                        <p:cTn id="53" dur="1" fill="hold">
                                          <p:stCondLst>
                                            <p:cond delay="499"/>
                                          </p:stCondLst>
                                        </p:cTn>
                                        <p:tgtEl>
                                          <p:spTgt spid="8"/>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0"/>
                                        </p:tgtEl>
                                      </p:cBhvr>
                                    </p:animEffect>
                                    <p:set>
                                      <p:cBhvr>
                                        <p:cTn id="59" dur="1" fill="hold">
                                          <p:stCondLst>
                                            <p:cond delay="499"/>
                                          </p:stCondLst>
                                        </p:cTn>
                                        <p:tgtEl>
                                          <p:spTgt spid="10"/>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2"/>
                                        </p:tgtEl>
                                      </p:cBhvr>
                                    </p:animEffect>
                                    <p:set>
                                      <p:cBhvr>
                                        <p:cTn id="65" dur="1" fill="hold">
                                          <p:stCondLst>
                                            <p:cond delay="499"/>
                                          </p:stCondLst>
                                        </p:cTn>
                                        <p:tgtEl>
                                          <p:spTgt spid="12"/>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4"/>
                                        </p:tgtEl>
                                      </p:cBhvr>
                                    </p:animEffect>
                                    <p:set>
                                      <p:cBhvr>
                                        <p:cTn id="68" dur="1" fill="hold">
                                          <p:stCondLst>
                                            <p:cond delay="499"/>
                                          </p:stCondLst>
                                        </p:cTn>
                                        <p:tgtEl>
                                          <p:spTgt spid="14"/>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5"/>
                                        </p:tgtEl>
                                      </p:cBhvr>
                                    </p:animEffect>
                                    <p:set>
                                      <p:cBhvr>
                                        <p:cTn id="71" dur="1" fill="hold">
                                          <p:stCondLst>
                                            <p:cond delay="499"/>
                                          </p:stCondLst>
                                        </p:cTn>
                                        <p:tgtEl>
                                          <p:spTgt spid="15"/>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6"/>
                                        </p:tgtEl>
                                      </p:cBhvr>
                                    </p:animEffect>
                                    <p:set>
                                      <p:cBhvr>
                                        <p:cTn id="74" dur="1" fill="hold">
                                          <p:stCondLst>
                                            <p:cond delay="499"/>
                                          </p:stCondLst>
                                        </p:cTn>
                                        <p:tgtEl>
                                          <p:spTgt spid="16"/>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18"/>
                                        </p:tgtEl>
                                      </p:cBhvr>
                                    </p:animEffect>
                                    <p:set>
                                      <p:cBhvr>
                                        <p:cTn id="77" dur="1" fill="hold">
                                          <p:stCondLst>
                                            <p:cond delay="499"/>
                                          </p:stCondLst>
                                        </p:cTn>
                                        <p:tgtEl>
                                          <p:spTgt spid="18"/>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6"/>
                                        </p:tgtEl>
                                      </p:cBhvr>
                                    </p:animEffect>
                                    <p:set>
                                      <p:cBhvr>
                                        <p:cTn id="80" dur="1" fill="hold">
                                          <p:stCondLst>
                                            <p:cond delay="499"/>
                                          </p:stCondLst>
                                        </p:cTn>
                                        <p:tgtEl>
                                          <p:spTgt spid="6"/>
                                        </p:tgtEl>
                                        <p:attrNameLst>
                                          <p:attrName>style.visibility</p:attrName>
                                        </p:attrNameLst>
                                      </p:cBhvr>
                                      <p:to>
                                        <p:strVal val="hidden"/>
                                      </p:to>
                                    </p:set>
                                  </p:childTnLst>
                                </p:cTn>
                              </p:par>
                            </p:childTnLst>
                          </p:cTn>
                        </p:par>
                        <p:par>
                          <p:cTn id="81" fill="hold">
                            <p:stCondLst>
                              <p:cond delay="500"/>
                            </p:stCondLst>
                            <p:childTnLst>
                              <p:par>
                                <p:cTn id="82" presetID="23" presetClass="entr" presetSubtype="16" fill="hold" nodeType="afterEffect">
                                  <p:stCondLst>
                                    <p:cond delay="0"/>
                                  </p:stCondLst>
                                  <p:childTnLst>
                                    <p:set>
                                      <p:cBhvr>
                                        <p:cTn id="83" dur="1" fill="hold">
                                          <p:stCondLst>
                                            <p:cond delay="0"/>
                                          </p:stCondLst>
                                        </p:cTn>
                                        <p:tgtEl>
                                          <p:spTgt spid="29"/>
                                        </p:tgtEl>
                                        <p:attrNameLst>
                                          <p:attrName>style.visibility</p:attrName>
                                        </p:attrNameLst>
                                      </p:cBhvr>
                                      <p:to>
                                        <p:strVal val="visible"/>
                                      </p:to>
                                    </p:set>
                                    <p:anim calcmode="lin" valueType="num">
                                      <p:cBhvr>
                                        <p:cTn id="84" dur="500" fill="hold"/>
                                        <p:tgtEl>
                                          <p:spTgt spid="29"/>
                                        </p:tgtEl>
                                        <p:attrNameLst>
                                          <p:attrName>ppt_w</p:attrName>
                                        </p:attrNameLst>
                                      </p:cBhvr>
                                      <p:tavLst>
                                        <p:tav tm="0">
                                          <p:val>
                                            <p:fltVal val="0"/>
                                          </p:val>
                                        </p:tav>
                                        <p:tav tm="100000">
                                          <p:val>
                                            <p:strVal val="#ppt_w"/>
                                          </p:val>
                                        </p:tav>
                                      </p:tavLst>
                                    </p:anim>
                                    <p:anim calcmode="lin" valueType="num">
                                      <p:cBhvr>
                                        <p:cTn id="85" dur="500" fill="hold"/>
                                        <p:tgtEl>
                                          <p:spTgt spid="2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descr="59089322.jpg"/>
          <p:cNvPicPr preferRelativeResize="0"/>
          <p:nvPr/>
        </p:nvPicPr>
        <p:blipFill>
          <a:blip r:embed="rId3">
            <a:alphaModFix/>
          </a:blip>
          <a:stretch>
            <a:fillRect/>
          </a:stretch>
        </p:blipFill>
        <p:spPr>
          <a:xfrm>
            <a:off x="3556016" y="889000"/>
            <a:ext cx="5080000" cy="5080000"/>
          </a:xfrm>
          <a:prstGeom prst="rect">
            <a:avLst/>
          </a:prstGeom>
          <a:noFill/>
          <a:ln>
            <a:noFill/>
          </a:ln>
        </p:spPr>
      </p:pic>
    </p:spTree>
    <p:extLst>
      <p:ext uri="{BB962C8B-B14F-4D97-AF65-F5344CB8AC3E}">
        <p14:creationId xmlns:p14="http://schemas.microsoft.com/office/powerpoint/2010/main" val="11910922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 y="0"/>
            <a:ext cx="12192001"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1940" y="-19664"/>
            <a:ext cx="10238805" cy="6951406"/>
          </a:xfrm>
          <a:prstGeom prst="rect">
            <a:avLst/>
          </a:prstGeom>
          <a:noFill/>
          <a:ln>
            <a:noFill/>
          </a:ln>
        </p:spPr>
      </p:pic>
      <p:sp>
        <p:nvSpPr>
          <p:cNvPr id="4" name="Rectangle 3"/>
          <p:cNvSpPr/>
          <p:nvPr/>
        </p:nvSpPr>
        <p:spPr>
          <a:xfrm>
            <a:off x="911380" y="1788610"/>
            <a:ext cx="463463" cy="5533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Shape 70" descr="xamagon.png"/>
          <p:cNvPicPr preferRelativeResize="0"/>
          <p:nvPr/>
        </p:nvPicPr>
        <p:blipFill>
          <a:blip r:embed="rId4">
            <a:alphaModFix/>
          </a:blip>
          <a:stretch>
            <a:fillRect/>
          </a:stretch>
        </p:blipFill>
        <p:spPr>
          <a:xfrm rot="-353728">
            <a:off x="372264" y="1310208"/>
            <a:ext cx="1541697" cy="1541697"/>
          </a:xfrm>
          <a:prstGeom prst="rect">
            <a:avLst/>
          </a:prstGeom>
          <a:noFill/>
          <a:ln>
            <a:noFill/>
          </a:ln>
        </p:spPr>
      </p:pic>
      <p:pic>
        <p:nvPicPr>
          <p:cNvPr id="8" name="Shape 72" descr="ionic.png"/>
          <p:cNvPicPr preferRelativeResize="0"/>
          <p:nvPr/>
        </p:nvPicPr>
        <p:blipFill>
          <a:blip r:embed="rId5">
            <a:alphaModFix/>
          </a:blip>
          <a:stretch>
            <a:fillRect/>
          </a:stretch>
        </p:blipFill>
        <p:spPr>
          <a:xfrm rot="648134">
            <a:off x="1463280" y="2864791"/>
            <a:ext cx="793995" cy="793995"/>
          </a:xfrm>
          <a:prstGeom prst="rect">
            <a:avLst/>
          </a:prstGeom>
          <a:noFill/>
          <a:ln>
            <a:noFill/>
          </a:ln>
        </p:spPr>
      </p:pic>
      <p:pic>
        <p:nvPicPr>
          <p:cNvPr id="9" name="Shape 73" descr="cordova_256.png"/>
          <p:cNvPicPr preferRelativeResize="0"/>
          <p:nvPr/>
        </p:nvPicPr>
        <p:blipFill>
          <a:blip r:embed="rId6">
            <a:alphaModFix/>
          </a:blip>
          <a:stretch>
            <a:fillRect/>
          </a:stretch>
        </p:blipFill>
        <p:spPr>
          <a:xfrm rot="497278">
            <a:off x="1357112" y="161501"/>
            <a:ext cx="1006332" cy="1006332"/>
          </a:xfrm>
          <a:prstGeom prst="rect">
            <a:avLst/>
          </a:prstGeom>
          <a:noFill/>
          <a:ln>
            <a:noFill/>
          </a:ln>
        </p:spPr>
      </p:pic>
      <p:pic>
        <p:nvPicPr>
          <p:cNvPr id="10" name="Shape 74" descr="react-logo-1000-transparent.png"/>
          <p:cNvPicPr preferRelativeResize="0"/>
          <p:nvPr/>
        </p:nvPicPr>
        <p:blipFill>
          <a:blip r:embed="rId7">
            <a:alphaModFix/>
          </a:blip>
          <a:stretch>
            <a:fillRect/>
          </a:stretch>
        </p:blipFill>
        <p:spPr>
          <a:xfrm>
            <a:off x="425949" y="3726156"/>
            <a:ext cx="1434329" cy="1434315"/>
          </a:xfrm>
          <a:prstGeom prst="rect">
            <a:avLst/>
          </a:prstGeom>
          <a:noFill/>
          <a:ln>
            <a:noFill/>
          </a:ln>
        </p:spPr>
      </p:pic>
      <p:pic>
        <p:nvPicPr>
          <p:cNvPr id="6" name="Shape 69" descr="2000px-Apple_logo_black.svg.png"/>
          <p:cNvPicPr preferRelativeResize="0"/>
          <p:nvPr/>
        </p:nvPicPr>
        <p:blipFill>
          <a:blip r:embed="rId8">
            <a:alphaModFix/>
            <a:lum bright="70000" contrast="-70000"/>
          </a:blip>
          <a:stretch>
            <a:fillRect/>
          </a:stretch>
        </p:blipFill>
        <p:spPr>
          <a:xfrm rot="-453568">
            <a:off x="9954285" y="4241177"/>
            <a:ext cx="1254518" cy="1254518"/>
          </a:xfrm>
          <a:prstGeom prst="rect">
            <a:avLst/>
          </a:prstGeom>
          <a:noFill/>
          <a:ln>
            <a:noFill/>
          </a:ln>
        </p:spPr>
      </p:pic>
      <p:pic>
        <p:nvPicPr>
          <p:cNvPr id="5" name="Shape 68" descr="android-boot-logo_634639.jpg"/>
          <p:cNvPicPr preferRelativeResize="0"/>
          <p:nvPr/>
        </p:nvPicPr>
        <p:blipFill>
          <a:blip r:embed="rId9">
            <a:alphaModFix/>
            <a:extLst>
              <a:ext uri="{BEBA8EAE-BF5A-486C-A8C5-ECC9F3942E4B}">
                <a14:imgProps xmlns:a14="http://schemas.microsoft.com/office/drawing/2010/main">
                  <a14:imgLayer r:embed="rId10">
                    <a14:imgEffect>
                      <a14:backgroundRemoval t="11182" b="89617" l="2716" r="83067">
                        <a14:foregroundMark x1="49840" y1="25080" x2="49840" y2="25080"/>
                        <a14:foregroundMark x1="23323" y1="51278" x2="23323" y2="51278"/>
                        <a14:foregroundMark x1="73482" y1="50000" x2="73482" y2="50000"/>
                      </a14:backgroundRemoval>
                    </a14:imgEffect>
                  </a14:imgLayer>
                </a14:imgProps>
              </a:ext>
            </a:extLst>
          </a:blip>
          <a:stretch>
            <a:fillRect/>
          </a:stretch>
        </p:blipFill>
        <p:spPr>
          <a:xfrm rot="-458606">
            <a:off x="4568942" y="856051"/>
            <a:ext cx="2027493" cy="2027493"/>
          </a:xfrm>
          <a:prstGeom prst="rect">
            <a:avLst/>
          </a:prstGeom>
          <a:noFill/>
          <a:ln>
            <a:noFill/>
          </a:ln>
        </p:spPr>
      </p:pic>
      <p:sp>
        <p:nvSpPr>
          <p:cNvPr id="2" name="Titre 1"/>
          <p:cNvSpPr>
            <a:spLocks noGrp="1"/>
          </p:cNvSpPr>
          <p:nvPr>
            <p:ph type="title"/>
          </p:nvPr>
        </p:nvSpPr>
        <p:spPr>
          <a:xfrm>
            <a:off x="125260" y="5745371"/>
            <a:ext cx="12751496" cy="1828990"/>
          </a:xfrm>
        </p:spPr>
        <p:txBody>
          <a:bodyPr>
            <a:normAutofit fontScale="90000"/>
          </a:bodyPr>
          <a:lstStyle/>
          <a:p>
            <a:r>
              <a:rPr lang="fr-FR" dirty="0" smtClean="0">
                <a:solidFill>
                  <a:schemeClr val="bg1"/>
                </a:solidFill>
              </a:rPr>
              <a:t>La </a:t>
            </a:r>
            <a:r>
              <a:rPr lang="fr-FR" b="1" dirty="0" smtClean="0">
                <a:solidFill>
                  <a:schemeClr val="bg1"/>
                </a:solidFill>
              </a:rPr>
              <a:t>mobilité</a:t>
            </a:r>
            <a:r>
              <a:rPr lang="fr-FR" dirty="0" smtClean="0">
                <a:solidFill>
                  <a:schemeClr val="bg1"/>
                </a:solidFill>
              </a:rPr>
              <a:t>, </a:t>
            </a:r>
            <a:br>
              <a:rPr lang="fr-FR" dirty="0" smtClean="0">
                <a:solidFill>
                  <a:schemeClr val="bg1"/>
                </a:solidFill>
              </a:rPr>
            </a:br>
            <a:r>
              <a:rPr lang="fr-FR" dirty="0" smtClean="0">
                <a:solidFill>
                  <a:schemeClr val="bg1"/>
                </a:solidFill>
              </a:rPr>
              <a:t>pourquoi pas </a:t>
            </a:r>
            <a:r>
              <a:rPr lang="fr-FR" b="1" dirty="0" err="1" smtClean="0">
                <a:solidFill>
                  <a:schemeClr val="bg1"/>
                </a:solidFill>
              </a:rPr>
              <a:t>React</a:t>
            </a:r>
            <a:r>
              <a:rPr lang="fr-FR" b="1" dirty="0" smtClean="0">
                <a:solidFill>
                  <a:schemeClr val="bg1"/>
                </a:solidFill>
              </a:rPr>
              <a:t> Native</a:t>
            </a:r>
            <a:r>
              <a:rPr lang="fr-FR" dirty="0" smtClean="0">
                <a:solidFill>
                  <a:schemeClr val="bg1"/>
                </a:solidFill>
              </a:rPr>
              <a:t> ?</a:t>
            </a:r>
            <a:r>
              <a:rPr lang="fr-FR" b="1" dirty="0"/>
              <a:t/>
            </a:r>
            <a:br>
              <a:rPr lang="fr-FR" b="1" dirty="0"/>
            </a:br>
            <a:endParaRPr lang="fr-FR" b="1" dirty="0"/>
          </a:p>
        </p:txBody>
      </p:sp>
    </p:spTree>
    <p:extLst>
      <p:ext uri="{BB962C8B-B14F-4D97-AF65-F5344CB8AC3E}">
        <p14:creationId xmlns:p14="http://schemas.microsoft.com/office/powerpoint/2010/main" val="1704103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4" name="Titr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 dirty="0"/>
              <a:t>Notre point de vue aujourd’hui</a:t>
            </a:r>
            <a:endParaRPr lang="fr-FR" b="1" dirty="0"/>
          </a:p>
        </p:txBody>
      </p:sp>
      <p:sp>
        <p:nvSpPr>
          <p:cNvPr id="6" name="Espace réservé du contenu 2"/>
          <p:cNvSpPr txBox="1">
            <a:spLocks/>
          </p:cNvSpPr>
          <p:nvPr/>
        </p:nvSpPr>
        <p:spPr>
          <a:xfrm>
            <a:off x="838199" y="1130710"/>
            <a:ext cx="10936267" cy="5260258"/>
          </a:xfrm>
          <a:prstGeom prst="rect">
            <a:avLst/>
          </a:prstGeom>
        </p:spPr>
        <p:txBody>
          <a:bodyPr vert="horz" lIns="91425" tIns="91425" rIns="91425" bIns="91425" numCol="1" rtlCol="0" anchor="t" anchorCtr="0">
            <a:normAutofit/>
          </a:bodyPr>
          <a:lstStyle>
            <a:lvl1pPr marL="228600" lvl="0" indent="-228600" algn="l" defTabSz="914400" rtl="0" eaLnBrk="1" latinLnBrk="0" hangingPunct="1">
              <a:lnSpc>
                <a:spcPct val="90000"/>
              </a:lnSpc>
              <a:spcBef>
                <a:spcPts val="0"/>
              </a:spcBef>
              <a:buFont typeface="Arial"/>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Font typeface="Arial"/>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Font typeface="Arial"/>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9pPr>
          </a:lstStyle>
          <a:p>
            <a:pPr>
              <a:lnSpc>
                <a:spcPct val="150000"/>
              </a:lnSpc>
            </a:pPr>
            <a:r>
              <a:rPr lang="fr-FR" dirty="0"/>
              <a:t>Axes </a:t>
            </a:r>
            <a:r>
              <a:rPr lang="fr-FR" dirty="0" smtClean="0"/>
              <a:t>d’amélioration</a:t>
            </a:r>
            <a:endParaRPr lang="fr-FR" dirty="0"/>
          </a:p>
          <a:p>
            <a:pPr lvl="1">
              <a:lnSpc>
                <a:spcPct val="150000"/>
              </a:lnSpc>
            </a:pPr>
            <a:r>
              <a:rPr lang="fr-FR" dirty="0"/>
              <a:t>Plus de composants </a:t>
            </a:r>
            <a:r>
              <a:rPr lang="fr-FR" dirty="0" smtClean="0"/>
              <a:t>intégrés</a:t>
            </a:r>
            <a:endParaRPr lang="fr-FR" dirty="0"/>
          </a:p>
          <a:p>
            <a:pPr lvl="1">
              <a:lnSpc>
                <a:spcPct val="150000"/>
              </a:lnSpc>
            </a:pPr>
            <a:r>
              <a:rPr lang="fr-FR" dirty="0"/>
              <a:t>Maturité</a:t>
            </a:r>
          </a:p>
          <a:p>
            <a:pPr lvl="1">
              <a:lnSpc>
                <a:spcPct val="150000"/>
              </a:lnSpc>
            </a:pPr>
            <a:r>
              <a:rPr lang="fr-FR" dirty="0"/>
              <a:t>Meilleur support Windows (</a:t>
            </a:r>
            <a:r>
              <a:rPr lang="fr-FR" dirty="0" err="1"/>
              <a:t>dév</a:t>
            </a:r>
            <a:r>
              <a:rPr lang="fr-FR" dirty="0"/>
              <a:t>) </a:t>
            </a:r>
            <a:endParaRPr lang="fr-FR" dirty="0" smtClean="0"/>
          </a:p>
          <a:p>
            <a:pPr>
              <a:lnSpc>
                <a:spcPct val="150000"/>
              </a:lnSpc>
            </a:pPr>
            <a:r>
              <a:rPr lang="fr-FR" dirty="0" smtClean="0"/>
              <a:t>Points positifs</a:t>
            </a:r>
          </a:p>
          <a:p>
            <a:pPr lvl="1">
              <a:lnSpc>
                <a:spcPct val="150000"/>
              </a:lnSpc>
            </a:pPr>
            <a:r>
              <a:rPr lang="fr-FR" dirty="0" smtClean="0"/>
              <a:t>Rendu natif (</a:t>
            </a:r>
            <a:r>
              <a:rPr lang="fr-FR" dirty="0"/>
              <a:t>Fluidité et </a:t>
            </a:r>
            <a:r>
              <a:rPr lang="fr-FR" dirty="0" smtClean="0"/>
              <a:t>performance)</a:t>
            </a:r>
          </a:p>
          <a:p>
            <a:pPr lvl="1">
              <a:lnSpc>
                <a:spcPct val="150000"/>
              </a:lnSpc>
            </a:pPr>
            <a:r>
              <a:rPr lang="fr-FR" dirty="0" smtClean="0"/>
              <a:t>Rapidité de développement</a:t>
            </a:r>
          </a:p>
          <a:p>
            <a:pPr lvl="1">
              <a:lnSpc>
                <a:spcPct val="150000"/>
              </a:lnSpc>
            </a:pPr>
            <a:r>
              <a:rPr lang="fr-FR" dirty="0" smtClean="0"/>
              <a:t>Le JavaScript et son univers</a:t>
            </a:r>
          </a:p>
        </p:txBody>
      </p:sp>
      <p:sp>
        <p:nvSpPr>
          <p:cNvPr id="3" name="Espace réservé du numéro de diapositive 2"/>
          <p:cNvSpPr>
            <a:spLocks noGrp="1"/>
          </p:cNvSpPr>
          <p:nvPr>
            <p:ph type="sldNum" idx="12"/>
          </p:nvPr>
        </p:nvSpPr>
        <p:spPr/>
        <p:txBody>
          <a:bodyPr/>
          <a:lstStyle/>
          <a:p>
            <a:fld id="{00000000-1234-1234-1234-123412341234}" type="slidenum">
              <a:rPr lang="fr" smtClean="0"/>
              <a:pPr/>
              <a:t>30</a:t>
            </a:fld>
            <a:endParaRPr lang="fr"/>
          </a:p>
        </p:txBody>
      </p:sp>
      <p:sp>
        <p:nvSpPr>
          <p:cNvPr id="8" name="Rectangle 7"/>
          <p:cNvSpPr/>
          <p:nvPr/>
        </p:nvSpPr>
        <p:spPr>
          <a:xfrm>
            <a:off x="0" y="6390390"/>
            <a:ext cx="12192000" cy="482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numéro de diapositive 4"/>
          <p:cNvSpPr txBox="1">
            <a:spLocks/>
          </p:cNvSpPr>
          <p:nvPr/>
        </p:nvSpPr>
        <p:spPr>
          <a:xfrm>
            <a:off x="11493500" y="6434137"/>
            <a:ext cx="520700" cy="365125"/>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smtClean="0">
                <a:solidFill>
                  <a:schemeClr val="bg1"/>
                </a:solidFill>
              </a:rPr>
              <a:t>27</a:t>
            </a:r>
            <a:endParaRPr lang="fr-FR" sz="2000" b="1" dirty="0">
              <a:solidFill>
                <a:schemeClr val="bg1"/>
              </a:solidFill>
            </a:endParaRPr>
          </a:p>
        </p:txBody>
      </p:sp>
      <p:sp>
        <p:nvSpPr>
          <p:cNvPr id="10" name="Parallélogramme 9"/>
          <p:cNvSpPr/>
          <p:nvPr/>
        </p:nvSpPr>
        <p:spPr>
          <a:xfrm>
            <a:off x="-127000" y="639039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tx1">
                    <a:lumMod val="50000"/>
                    <a:lumOff val="50000"/>
                  </a:schemeClr>
                </a:solidFill>
              </a:rPr>
              <a:t>Etat de l’art</a:t>
            </a:r>
            <a:endParaRPr lang="fr-FR" sz="1600" dirty="0">
              <a:solidFill>
                <a:schemeClr val="tx1">
                  <a:lumMod val="50000"/>
                  <a:lumOff val="50000"/>
                </a:schemeClr>
              </a:solidFill>
            </a:endParaRPr>
          </a:p>
        </p:txBody>
      </p:sp>
      <p:sp>
        <p:nvSpPr>
          <p:cNvPr id="11" name="Parallélogramme 10"/>
          <p:cNvSpPr/>
          <p:nvPr/>
        </p:nvSpPr>
        <p:spPr>
          <a:xfrm>
            <a:off x="1752600" y="639039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tx1">
                    <a:lumMod val="50000"/>
                    <a:lumOff val="50000"/>
                  </a:schemeClr>
                </a:solidFill>
              </a:rPr>
              <a:t>React</a:t>
            </a:r>
            <a:endParaRPr lang="fr-FR" sz="1600" dirty="0">
              <a:solidFill>
                <a:schemeClr val="tx1">
                  <a:lumMod val="50000"/>
                  <a:lumOff val="50000"/>
                </a:schemeClr>
              </a:solidFill>
            </a:endParaRPr>
          </a:p>
        </p:txBody>
      </p:sp>
      <p:sp>
        <p:nvSpPr>
          <p:cNvPr id="12" name="Parallélogramme 11"/>
          <p:cNvSpPr/>
          <p:nvPr/>
        </p:nvSpPr>
        <p:spPr>
          <a:xfrm>
            <a:off x="3648825" y="639039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tx1">
                    <a:lumMod val="50000"/>
                    <a:lumOff val="50000"/>
                  </a:schemeClr>
                </a:solidFill>
              </a:rPr>
              <a:t>Redux</a:t>
            </a:r>
            <a:endParaRPr lang="fr-FR" sz="1600" dirty="0">
              <a:solidFill>
                <a:schemeClr val="tx1">
                  <a:lumMod val="50000"/>
                  <a:lumOff val="50000"/>
                </a:schemeClr>
              </a:solidFill>
            </a:endParaRPr>
          </a:p>
        </p:txBody>
      </p:sp>
      <p:sp>
        <p:nvSpPr>
          <p:cNvPr id="13" name="Parallélogramme 12"/>
          <p:cNvSpPr/>
          <p:nvPr/>
        </p:nvSpPr>
        <p:spPr>
          <a:xfrm>
            <a:off x="5528425" y="639039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tx1">
                    <a:lumMod val="50000"/>
                    <a:lumOff val="50000"/>
                  </a:schemeClr>
                </a:solidFill>
              </a:rPr>
              <a:t>React</a:t>
            </a:r>
            <a:r>
              <a:rPr lang="fr-FR" sz="1600" dirty="0" smtClean="0">
                <a:solidFill>
                  <a:schemeClr val="tx1">
                    <a:lumMod val="50000"/>
                    <a:lumOff val="50000"/>
                  </a:schemeClr>
                </a:solidFill>
              </a:rPr>
              <a:t> Native</a:t>
            </a:r>
            <a:endParaRPr lang="fr-FR" sz="1600" dirty="0">
              <a:solidFill>
                <a:schemeClr val="tx1">
                  <a:lumMod val="50000"/>
                  <a:lumOff val="50000"/>
                </a:schemeClr>
              </a:solidFill>
            </a:endParaRPr>
          </a:p>
        </p:txBody>
      </p:sp>
      <p:sp>
        <p:nvSpPr>
          <p:cNvPr id="14" name="Parallélogramme 13"/>
          <p:cNvSpPr/>
          <p:nvPr/>
        </p:nvSpPr>
        <p:spPr>
          <a:xfrm>
            <a:off x="7407025" y="6390390"/>
            <a:ext cx="1980000" cy="488949"/>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chemeClr val="tx1">
                    <a:lumMod val="50000"/>
                    <a:lumOff val="50000"/>
                  </a:schemeClr>
                </a:solidFill>
              </a:rPr>
              <a:t>Tooling</a:t>
            </a:r>
            <a:endParaRPr lang="fr-FR" sz="1600" dirty="0">
              <a:solidFill>
                <a:schemeClr val="tx1">
                  <a:lumMod val="50000"/>
                  <a:lumOff val="50000"/>
                </a:schemeClr>
              </a:solidFill>
            </a:endParaRPr>
          </a:p>
        </p:txBody>
      </p:sp>
      <p:sp>
        <p:nvSpPr>
          <p:cNvPr id="15" name="Parallélogramme 14"/>
          <p:cNvSpPr/>
          <p:nvPr/>
        </p:nvSpPr>
        <p:spPr>
          <a:xfrm>
            <a:off x="9270000" y="6390390"/>
            <a:ext cx="1980000" cy="488949"/>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bg1"/>
                </a:solidFill>
              </a:rPr>
              <a:t>Bilan</a:t>
            </a:r>
            <a:endParaRPr lang="fr-FR" sz="1600" dirty="0">
              <a:solidFill>
                <a:schemeClr val="bg1"/>
              </a:solidFill>
            </a:endParaRPr>
          </a:p>
        </p:txBody>
      </p:sp>
    </p:spTree>
    <p:extLst>
      <p:ext uri="{BB962C8B-B14F-4D97-AF65-F5344CB8AC3E}">
        <p14:creationId xmlns:p14="http://schemas.microsoft.com/office/powerpoint/2010/main" val="124821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Shape 343" descr="bfb2303f.jpg.505x650_q85.jpg"/>
          <p:cNvPicPr preferRelativeResize="0"/>
          <p:nvPr/>
        </p:nvPicPr>
        <p:blipFill>
          <a:blip r:embed="rId3">
            <a:alphaModFix/>
          </a:blip>
          <a:stretch>
            <a:fillRect/>
          </a:stretch>
        </p:blipFill>
        <p:spPr>
          <a:xfrm>
            <a:off x="7255006" y="1139869"/>
            <a:ext cx="3905684" cy="4426399"/>
          </a:xfrm>
          <a:prstGeom prst="rect">
            <a:avLst/>
          </a:prstGeom>
          <a:noFill/>
          <a:ln>
            <a:noFill/>
          </a:ln>
        </p:spPr>
      </p:pic>
      <p:sp>
        <p:nvSpPr>
          <p:cNvPr id="2" name="Espace réservé du numéro de diapositive 1"/>
          <p:cNvSpPr>
            <a:spLocks noGrp="1"/>
          </p:cNvSpPr>
          <p:nvPr>
            <p:ph type="sldNum" idx="12"/>
          </p:nvPr>
        </p:nvSpPr>
        <p:spPr/>
        <p:txBody>
          <a:bodyPr/>
          <a:lstStyle/>
          <a:p>
            <a:fld id="{00000000-1234-1234-1234-123412341234}" type="slidenum">
              <a:rPr lang="fr" smtClean="0"/>
              <a:pPr/>
              <a:t>31</a:t>
            </a:fld>
            <a:endParaRPr lang="fr"/>
          </a:p>
        </p:txBody>
      </p:sp>
      <p:sp>
        <p:nvSpPr>
          <p:cNvPr id="4" name="Espace réservé du numéro de diapositive 2"/>
          <p:cNvSpPr txBox="1">
            <a:spLocks/>
          </p:cNvSpPr>
          <p:nvPr/>
        </p:nvSpPr>
        <p:spPr>
          <a:xfrm>
            <a:off x="11296609" y="6217621"/>
            <a:ext cx="731600" cy="524800"/>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fr" smtClean="0"/>
              <a:pPr/>
              <a:t>31</a:t>
            </a:fld>
            <a:r>
              <a:rPr lang="fr-FR" smtClean="0"/>
              <a:t>29</a:t>
            </a:r>
            <a:endParaRPr lang="fr" dirty="0"/>
          </a:p>
        </p:txBody>
      </p:sp>
      <p:sp>
        <p:nvSpPr>
          <p:cNvPr id="5" name="Espace réservé du numéro de diapositive 2"/>
          <p:cNvSpPr txBox="1">
            <a:spLocks/>
          </p:cNvSpPr>
          <p:nvPr/>
        </p:nvSpPr>
        <p:spPr>
          <a:xfrm>
            <a:off x="11296609" y="6217621"/>
            <a:ext cx="731600" cy="524800"/>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fr" smtClean="0"/>
              <a:pPr/>
              <a:t>31</a:t>
            </a:fld>
            <a:endParaRPr lang="fr"/>
          </a:p>
        </p:txBody>
      </p:sp>
      <p:sp>
        <p:nvSpPr>
          <p:cNvPr id="6" name="Rectangle 5"/>
          <p:cNvSpPr/>
          <p:nvPr/>
        </p:nvSpPr>
        <p:spPr>
          <a:xfrm>
            <a:off x="0" y="6375400"/>
            <a:ext cx="12192000" cy="482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numéro de diapositive 4"/>
          <p:cNvSpPr txBox="1">
            <a:spLocks/>
          </p:cNvSpPr>
          <p:nvPr/>
        </p:nvSpPr>
        <p:spPr>
          <a:xfrm>
            <a:off x="11493500" y="6434137"/>
            <a:ext cx="520700" cy="365125"/>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smtClean="0">
                <a:solidFill>
                  <a:schemeClr val="bg1"/>
                </a:solidFill>
              </a:rPr>
              <a:t>28</a:t>
            </a:r>
            <a:endParaRPr lang="fr-FR" sz="2000" b="1" dirty="0">
              <a:solidFill>
                <a:schemeClr val="bg1"/>
              </a:solidFill>
            </a:endParaRPr>
          </a:p>
        </p:txBody>
      </p:sp>
      <p:sp>
        <p:nvSpPr>
          <p:cNvPr id="8" name="ZoneTexte 7"/>
          <p:cNvSpPr txBox="1"/>
          <p:nvPr/>
        </p:nvSpPr>
        <p:spPr>
          <a:xfrm>
            <a:off x="704538" y="308872"/>
            <a:ext cx="4916774" cy="830997"/>
          </a:xfrm>
          <a:prstGeom prst="rect">
            <a:avLst/>
          </a:prstGeom>
          <a:noFill/>
        </p:spPr>
        <p:txBody>
          <a:bodyPr wrap="square" rtlCol="0">
            <a:spAutoFit/>
          </a:bodyPr>
          <a:lstStyle/>
          <a:p>
            <a:r>
              <a:rPr lang="fr-FR" sz="4800" smtClean="0">
                <a:latin typeface="+mj-lt"/>
              </a:rPr>
              <a:t>Prochainement</a:t>
            </a:r>
            <a:endParaRPr lang="fr-FR" sz="4800">
              <a:latin typeface="+mj-lt"/>
            </a:endParaRPr>
          </a:p>
        </p:txBody>
      </p:sp>
      <p:sp>
        <p:nvSpPr>
          <p:cNvPr id="15" name="ZoneTexte 14"/>
          <p:cNvSpPr txBox="1"/>
          <p:nvPr/>
        </p:nvSpPr>
        <p:spPr>
          <a:xfrm>
            <a:off x="704538" y="1633928"/>
            <a:ext cx="4916774" cy="646331"/>
          </a:xfrm>
          <a:prstGeom prst="rect">
            <a:avLst/>
          </a:prstGeom>
          <a:noFill/>
        </p:spPr>
        <p:txBody>
          <a:bodyPr wrap="square" rtlCol="0">
            <a:spAutoFit/>
          </a:bodyPr>
          <a:lstStyle/>
          <a:p>
            <a:r>
              <a:rPr lang="fr-FR" dirty="0">
                <a:hlinkClick r:id="rId4"/>
              </a:rPr>
              <a:t>https://</a:t>
            </a:r>
            <a:r>
              <a:rPr lang="fr-FR" dirty="0" err="1">
                <a:hlinkClick r:id="rId4"/>
              </a:rPr>
              <a:t>github.com</a:t>
            </a:r>
            <a:r>
              <a:rPr lang="fr-FR" dirty="0">
                <a:hlinkClick r:id="rId4"/>
              </a:rPr>
              <a:t>/</a:t>
            </a:r>
            <a:r>
              <a:rPr lang="fr-FR" dirty="0" err="1">
                <a:hlinkClick r:id="rId4"/>
              </a:rPr>
              <a:t>proxilabs</a:t>
            </a:r>
            <a:endParaRPr lang="fr-FR" dirty="0"/>
          </a:p>
          <a:p>
            <a:endParaRPr lang="fr-FR" dirty="0"/>
          </a:p>
        </p:txBody>
      </p:sp>
      <p:sp>
        <p:nvSpPr>
          <p:cNvPr id="3" name="Rectangle 2"/>
          <p:cNvSpPr/>
          <p:nvPr/>
        </p:nvSpPr>
        <p:spPr>
          <a:xfrm>
            <a:off x="1865458" y="2993173"/>
            <a:ext cx="3344442" cy="507831"/>
          </a:xfrm>
          <a:prstGeom prst="rect">
            <a:avLst/>
          </a:prstGeom>
        </p:spPr>
        <p:txBody>
          <a:bodyPr wrap="none">
            <a:spAutoFit/>
          </a:bodyPr>
          <a:lstStyle/>
          <a:p>
            <a:pPr>
              <a:lnSpc>
                <a:spcPct val="150000"/>
              </a:lnSpc>
              <a:spcBef>
                <a:spcPts val="0"/>
              </a:spcBef>
              <a:buFont typeface="Arial"/>
              <a:buNone/>
            </a:pPr>
            <a:r>
              <a:rPr lang="fr" u="sng" dirty="0">
                <a:solidFill>
                  <a:schemeClr val="hlink"/>
                </a:solidFill>
                <a:hlinkClick r:id="rId5"/>
              </a:rPr>
              <a:t>https://twitter.com/julien_leicher</a:t>
            </a:r>
            <a:endParaRPr lang="fr" u="sng" dirty="0">
              <a:solidFill>
                <a:schemeClr val="hlink"/>
              </a:solidFill>
              <a:hlinkClick r:id="rId5"/>
            </a:endParaRPr>
          </a:p>
        </p:txBody>
      </p:sp>
      <p:sp>
        <p:nvSpPr>
          <p:cNvPr id="9" name="Rectangle 8"/>
          <p:cNvSpPr/>
          <p:nvPr/>
        </p:nvSpPr>
        <p:spPr>
          <a:xfrm>
            <a:off x="1865458" y="4885454"/>
            <a:ext cx="2829877" cy="369332"/>
          </a:xfrm>
          <a:prstGeom prst="rect">
            <a:avLst/>
          </a:prstGeom>
        </p:spPr>
        <p:txBody>
          <a:bodyPr wrap="none">
            <a:spAutoFit/>
          </a:bodyPr>
          <a:lstStyle/>
          <a:p>
            <a:pPr>
              <a:spcBef>
                <a:spcPts val="0"/>
              </a:spcBef>
              <a:buFont typeface="Arial"/>
              <a:buNone/>
            </a:pPr>
            <a:r>
              <a:rPr lang="fr" u="sng" dirty="0">
                <a:solidFill>
                  <a:schemeClr val="hlink"/>
                </a:solidFill>
                <a:hlinkClick r:id="rId6"/>
              </a:rPr>
              <a:t>https://twitter.com/QBisson</a:t>
            </a:r>
            <a:endParaRPr lang="fr-FR" u="sng" dirty="0">
              <a:solidFill>
                <a:schemeClr val="hlink"/>
              </a:solidFill>
              <a:hlinkClick r:id="rId6"/>
            </a:endParaRPr>
          </a:p>
        </p:txBody>
      </p:sp>
      <p:pic>
        <p:nvPicPr>
          <p:cNvPr id="12" name="Shape 62" descr="5581659946a5d812b15ee2db2cffa7f4_400x400.jpeg"/>
          <p:cNvPicPr preferRelativeResize="0"/>
          <p:nvPr/>
        </p:nvPicPr>
        <p:blipFill>
          <a:blip r:embed="rId7">
            <a:alphaModFix/>
          </a:blip>
          <a:stretch>
            <a:fillRect/>
          </a:stretch>
        </p:blipFill>
        <p:spPr>
          <a:xfrm>
            <a:off x="191629" y="2714641"/>
            <a:ext cx="1299075" cy="1299075"/>
          </a:xfrm>
          <a:prstGeom prst="rect">
            <a:avLst/>
          </a:prstGeom>
          <a:noFill/>
          <a:ln>
            <a:noFill/>
          </a:ln>
        </p:spPr>
      </p:pic>
      <p:pic>
        <p:nvPicPr>
          <p:cNvPr id="13" name="Shape 63" descr="quentin_bidon_mini.png"/>
          <p:cNvPicPr preferRelativeResize="0"/>
          <p:nvPr/>
        </p:nvPicPr>
        <p:blipFill>
          <a:blip r:embed="rId8">
            <a:alphaModFix/>
          </a:blip>
          <a:stretch>
            <a:fillRect/>
          </a:stretch>
        </p:blipFill>
        <p:spPr>
          <a:xfrm>
            <a:off x="191629" y="4491305"/>
            <a:ext cx="1499296" cy="1451475"/>
          </a:xfrm>
          <a:prstGeom prst="rect">
            <a:avLst/>
          </a:prstGeom>
          <a:noFill/>
          <a:ln>
            <a:noFill/>
          </a:ln>
        </p:spPr>
      </p:pic>
    </p:spTree>
    <p:extLst>
      <p:ext uri="{BB962C8B-B14F-4D97-AF65-F5344CB8AC3E}">
        <p14:creationId xmlns:p14="http://schemas.microsoft.com/office/powerpoint/2010/main" val="207628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Shape 338"/>
          <p:cNvSpPr txBox="1">
            <a:spLocks noGrp="1"/>
          </p:cNvSpPr>
          <p:nvPr>
            <p:ph type="body" idx="4294967295"/>
          </p:nvPr>
        </p:nvSpPr>
        <p:spPr>
          <a:xfrm>
            <a:off x="308008" y="1237415"/>
            <a:ext cx="12021954" cy="4718050"/>
          </a:xfrm>
          <a:prstGeom prst="rect">
            <a:avLst/>
          </a:prstGeom>
        </p:spPr>
        <p:txBody>
          <a:bodyPr vert="horz" lIns="121900" tIns="121900" rIns="121900" bIns="121900" rtlCol="0" anchor="t" anchorCtr="0">
            <a:noAutofit/>
          </a:bodyPr>
          <a:lstStyle/>
          <a:p>
            <a:pPr>
              <a:lnSpc>
                <a:spcPct val="150000"/>
              </a:lnSpc>
              <a:spcBef>
                <a:spcPts val="0"/>
              </a:spcBef>
              <a:buNone/>
            </a:pPr>
            <a:r>
              <a:rPr lang="fr" sz="2400" u="sng" dirty="0">
                <a:solidFill>
                  <a:schemeClr val="hlink"/>
                </a:solidFill>
                <a:hlinkClick r:id="rId3"/>
              </a:rPr>
              <a:t>https://facebook.github.io/react/</a:t>
            </a:r>
          </a:p>
          <a:p>
            <a:pPr>
              <a:lnSpc>
                <a:spcPct val="150000"/>
              </a:lnSpc>
              <a:spcBef>
                <a:spcPts val="0"/>
              </a:spcBef>
              <a:buNone/>
            </a:pPr>
            <a:r>
              <a:rPr lang="fr" sz="2400" u="sng" dirty="0">
                <a:solidFill>
                  <a:schemeClr val="hlink"/>
                </a:solidFill>
                <a:hlinkClick r:id="rId4"/>
              </a:rPr>
              <a:t>https://facebook.github.io/react-native/</a:t>
            </a:r>
          </a:p>
          <a:p>
            <a:pPr>
              <a:lnSpc>
                <a:spcPct val="150000"/>
              </a:lnSpc>
              <a:spcBef>
                <a:spcPts val="0"/>
              </a:spcBef>
              <a:buNone/>
            </a:pPr>
            <a:r>
              <a:rPr lang="fr" sz="2400" u="sng" dirty="0">
                <a:solidFill>
                  <a:schemeClr val="hlink"/>
                </a:solidFill>
                <a:hlinkClick r:id="rId5"/>
              </a:rPr>
              <a:t>http://redux.js.org/</a:t>
            </a:r>
          </a:p>
          <a:p>
            <a:pPr>
              <a:lnSpc>
                <a:spcPct val="150000"/>
              </a:lnSpc>
              <a:spcBef>
                <a:spcPts val="0"/>
              </a:spcBef>
              <a:buNone/>
            </a:pPr>
            <a:r>
              <a:rPr lang="fr-FR" sz="2400" dirty="0" smtClean="0">
                <a:hlinkClick r:id="rId6"/>
              </a:rPr>
              <a:t>Très </a:t>
            </a:r>
            <a:r>
              <a:rPr lang="fr-FR" sz="2400" dirty="0">
                <a:hlinkClick r:id="rId6"/>
              </a:rPr>
              <a:t>bonne série pour apprendre React / </a:t>
            </a:r>
            <a:r>
              <a:rPr lang="fr-FR" sz="2400" dirty="0" smtClean="0">
                <a:hlinkClick r:id="rId6"/>
              </a:rPr>
              <a:t>Redux</a:t>
            </a:r>
            <a:endParaRPr lang="fr-FR" sz="2400" dirty="0" smtClean="0"/>
          </a:p>
          <a:p>
            <a:pPr>
              <a:lnSpc>
                <a:spcPct val="150000"/>
              </a:lnSpc>
              <a:spcBef>
                <a:spcPts val="0"/>
              </a:spcBef>
              <a:buNone/>
            </a:pPr>
            <a:r>
              <a:rPr lang="fr-FR" sz="2400" dirty="0">
                <a:hlinkClick r:id="rId7"/>
              </a:rPr>
              <a:t>Organisation d'une application </a:t>
            </a:r>
            <a:r>
              <a:rPr lang="fr-FR" sz="2400" dirty="0" smtClean="0">
                <a:hlinkClick r:id="rId7"/>
              </a:rPr>
              <a:t>Redux</a:t>
            </a:r>
            <a:endParaRPr lang="fr-FR" sz="2400" dirty="0" smtClean="0"/>
          </a:p>
          <a:p>
            <a:pPr>
              <a:lnSpc>
                <a:spcPct val="150000"/>
              </a:lnSpc>
              <a:spcBef>
                <a:spcPts val="0"/>
              </a:spcBef>
              <a:buNone/>
            </a:pPr>
            <a:r>
              <a:rPr lang="fr" sz="2400" u="sng" dirty="0">
                <a:solidFill>
                  <a:schemeClr val="hlink"/>
                </a:solidFill>
                <a:hlinkClick r:id="rId8"/>
              </a:rPr>
              <a:t>http://stateofjs.com/</a:t>
            </a:r>
          </a:p>
          <a:p>
            <a:pPr>
              <a:lnSpc>
                <a:spcPct val="150000"/>
              </a:lnSpc>
              <a:spcBef>
                <a:spcPts val="0"/>
              </a:spcBef>
              <a:buNone/>
            </a:pPr>
            <a:r>
              <a:rPr lang="fr" sz="2400" u="sng" dirty="0">
                <a:solidFill>
                  <a:schemeClr val="hlink"/>
                </a:solidFill>
                <a:hlinkClick r:id="rId9"/>
              </a:rPr>
              <a:t>https://medium.com/@</a:t>
            </a:r>
            <a:r>
              <a:rPr lang="fr" sz="2400" u="sng" dirty="0" smtClean="0">
                <a:solidFill>
                  <a:schemeClr val="hlink"/>
                </a:solidFill>
                <a:hlinkClick r:id="rId9"/>
              </a:rPr>
              <a:t>dan_abramov/you-might-not-need-redux-be46360cf367</a:t>
            </a:r>
            <a:endParaRPr lang="fr" sz="2400" u="sng" dirty="0">
              <a:solidFill>
                <a:schemeClr val="hlink"/>
              </a:solidFill>
              <a:hlinkClick r:id="rId9"/>
            </a:endParaRPr>
          </a:p>
          <a:p>
            <a:pPr>
              <a:lnSpc>
                <a:spcPct val="150000"/>
              </a:lnSpc>
              <a:spcBef>
                <a:spcPts val="0"/>
              </a:spcBef>
              <a:buNone/>
            </a:pPr>
            <a:endParaRPr sz="2400" dirty="0"/>
          </a:p>
        </p:txBody>
      </p:sp>
      <p:pic>
        <p:nvPicPr>
          <p:cNvPr id="337" name="Shape 337" descr="img-thing"/>
          <p:cNvPicPr preferRelativeResize="0"/>
          <p:nvPr/>
        </p:nvPicPr>
        <p:blipFill>
          <a:blip r:embed="rId10">
            <a:alphaModFix/>
          </a:blip>
          <a:stretch>
            <a:fillRect/>
          </a:stretch>
        </p:blipFill>
        <p:spPr>
          <a:xfrm>
            <a:off x="8382000" y="-406400"/>
            <a:ext cx="3810000" cy="3810000"/>
          </a:xfrm>
          <a:prstGeom prst="rect">
            <a:avLst/>
          </a:prstGeom>
          <a:noFill/>
          <a:ln>
            <a:noFill/>
          </a:ln>
        </p:spPr>
      </p:pic>
      <p:sp>
        <p:nvSpPr>
          <p:cNvPr id="5" name="Titr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smtClean="0"/>
              <a:t>Bibliographie</a:t>
            </a:r>
            <a:endParaRPr lang="fr-FR" b="1" dirty="0"/>
          </a:p>
        </p:txBody>
      </p:sp>
      <p:sp>
        <p:nvSpPr>
          <p:cNvPr id="3" name="Espace réservé du numéro de diapositive 2"/>
          <p:cNvSpPr>
            <a:spLocks noGrp="1"/>
          </p:cNvSpPr>
          <p:nvPr>
            <p:ph type="sldNum" idx="12"/>
          </p:nvPr>
        </p:nvSpPr>
        <p:spPr/>
        <p:txBody>
          <a:bodyPr/>
          <a:lstStyle/>
          <a:p>
            <a:fld id="{00000000-1234-1234-1234-123412341234}" type="slidenum">
              <a:rPr lang="fr" smtClean="0"/>
              <a:pPr/>
              <a:t>32</a:t>
            </a:fld>
            <a:r>
              <a:rPr lang="fr-FR" dirty="0" smtClean="0"/>
              <a:t>29</a:t>
            </a:r>
            <a:endParaRPr lang="fr" dirty="0"/>
          </a:p>
        </p:txBody>
      </p:sp>
      <p:sp>
        <p:nvSpPr>
          <p:cNvPr id="8" name="Espace réservé du numéro de diapositive 2"/>
          <p:cNvSpPr txBox="1">
            <a:spLocks/>
          </p:cNvSpPr>
          <p:nvPr/>
        </p:nvSpPr>
        <p:spPr>
          <a:xfrm>
            <a:off x="11296609" y="6217621"/>
            <a:ext cx="731600" cy="524800"/>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fr" smtClean="0"/>
              <a:pPr/>
              <a:t>32</a:t>
            </a:fld>
            <a:endParaRPr lang="fr"/>
          </a:p>
        </p:txBody>
      </p:sp>
      <p:sp>
        <p:nvSpPr>
          <p:cNvPr id="9" name="Rectangle 8"/>
          <p:cNvSpPr/>
          <p:nvPr/>
        </p:nvSpPr>
        <p:spPr>
          <a:xfrm>
            <a:off x="0" y="6375400"/>
            <a:ext cx="12192000" cy="482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numéro de diapositive 4"/>
          <p:cNvSpPr txBox="1">
            <a:spLocks/>
          </p:cNvSpPr>
          <p:nvPr/>
        </p:nvSpPr>
        <p:spPr>
          <a:xfrm>
            <a:off x="11493500" y="6434137"/>
            <a:ext cx="520700" cy="365125"/>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dirty="0" smtClean="0">
                <a:solidFill>
                  <a:schemeClr val="bg1"/>
                </a:solidFill>
              </a:rPr>
              <a:t>29</a:t>
            </a:r>
            <a:endParaRPr lang="fr-FR" sz="2000" b="1" dirty="0">
              <a:solidFill>
                <a:schemeClr val="bg1"/>
              </a:solidFill>
            </a:endParaRPr>
          </a:p>
        </p:txBody>
      </p:sp>
    </p:spTree>
    <p:extLst>
      <p:ext uri="{BB962C8B-B14F-4D97-AF65-F5344CB8AC3E}">
        <p14:creationId xmlns:p14="http://schemas.microsoft.com/office/powerpoint/2010/main" val="5657325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Aujourd’hui</a:t>
            </a:r>
            <a:endParaRPr lang="fr-FR" dirty="0"/>
          </a:p>
        </p:txBody>
      </p:sp>
      <p:sp>
        <p:nvSpPr>
          <p:cNvPr id="3" name="Espace réservé du contenu 2"/>
          <p:cNvSpPr>
            <a:spLocks noGrp="1"/>
          </p:cNvSpPr>
          <p:nvPr>
            <p:ph idx="1"/>
          </p:nvPr>
        </p:nvSpPr>
        <p:spPr>
          <a:xfrm>
            <a:off x="838200" y="1825625"/>
            <a:ext cx="10515600" cy="3957337"/>
          </a:xfrm>
        </p:spPr>
        <p:txBody>
          <a:bodyPr numCol="1">
            <a:normAutofit/>
          </a:bodyPr>
          <a:lstStyle/>
          <a:p>
            <a:r>
              <a:rPr lang="fr-FR" dirty="0" smtClean="0"/>
              <a:t>3 types majeurs d’applications mobiles</a:t>
            </a:r>
          </a:p>
          <a:p>
            <a:pPr lvl="1"/>
            <a:r>
              <a:rPr lang="fr-FR" dirty="0" smtClean="0"/>
              <a:t>Natives</a:t>
            </a:r>
          </a:p>
          <a:p>
            <a:pPr lvl="2"/>
            <a:r>
              <a:rPr lang="fr-FR" dirty="0" smtClean="0"/>
              <a:t>Android </a:t>
            </a:r>
            <a:r>
              <a:rPr lang="fr-FR" dirty="0" smtClean="0">
                <a:solidFill>
                  <a:schemeClr val="bg2">
                    <a:lumMod val="50000"/>
                  </a:schemeClr>
                </a:solidFill>
              </a:rPr>
              <a:t>(Java)</a:t>
            </a:r>
          </a:p>
          <a:p>
            <a:pPr lvl="2"/>
            <a:r>
              <a:rPr lang="fr-FR" dirty="0" smtClean="0"/>
              <a:t>iOS </a:t>
            </a:r>
            <a:r>
              <a:rPr lang="fr-FR" dirty="0" smtClean="0">
                <a:solidFill>
                  <a:schemeClr val="bg2">
                    <a:lumMod val="50000"/>
                  </a:schemeClr>
                </a:solidFill>
              </a:rPr>
              <a:t>(Objective-C, Swift)</a:t>
            </a:r>
          </a:p>
          <a:p>
            <a:pPr lvl="2"/>
            <a:r>
              <a:rPr lang="fr-FR" dirty="0" smtClean="0"/>
              <a:t>Windows Phone </a:t>
            </a:r>
            <a:r>
              <a:rPr lang="fr-FR" dirty="0" smtClean="0">
                <a:solidFill>
                  <a:schemeClr val="bg2">
                    <a:lumMod val="50000"/>
                  </a:schemeClr>
                </a:solidFill>
              </a:rPr>
              <a:t>(C#)</a:t>
            </a:r>
          </a:p>
          <a:p>
            <a:pPr lvl="2"/>
            <a:endParaRPr lang="fr-FR" dirty="0" smtClean="0">
              <a:solidFill>
                <a:schemeClr val="bg2">
                  <a:lumMod val="50000"/>
                </a:schemeClr>
              </a:solidFill>
            </a:endParaRPr>
          </a:p>
          <a:p>
            <a:pPr lvl="1"/>
            <a:r>
              <a:rPr lang="fr-FR" dirty="0" smtClean="0"/>
              <a:t>Hybrides</a:t>
            </a:r>
            <a:r>
              <a:rPr lang="fr-FR" dirty="0" smtClean="0">
                <a:solidFill>
                  <a:schemeClr val="bg2">
                    <a:lumMod val="50000"/>
                  </a:schemeClr>
                </a:solidFill>
              </a:rPr>
              <a:t> (</a:t>
            </a:r>
            <a:r>
              <a:rPr lang="fr-FR" dirty="0" err="1" smtClean="0">
                <a:solidFill>
                  <a:schemeClr val="bg2">
                    <a:lumMod val="50000"/>
                  </a:schemeClr>
                </a:solidFill>
              </a:rPr>
              <a:t>Cordova</a:t>
            </a:r>
            <a:r>
              <a:rPr lang="fr-FR" dirty="0" smtClean="0">
                <a:solidFill>
                  <a:schemeClr val="bg2">
                    <a:lumMod val="50000"/>
                  </a:schemeClr>
                </a:solidFill>
              </a:rPr>
              <a:t>, </a:t>
            </a:r>
            <a:r>
              <a:rPr lang="fr-FR" dirty="0" err="1" smtClean="0">
                <a:solidFill>
                  <a:schemeClr val="bg2">
                    <a:lumMod val="50000"/>
                  </a:schemeClr>
                </a:solidFill>
              </a:rPr>
              <a:t>Teleric</a:t>
            </a:r>
            <a:r>
              <a:rPr lang="fr-FR" dirty="0" smtClean="0">
                <a:solidFill>
                  <a:schemeClr val="bg2">
                    <a:lumMod val="50000"/>
                  </a:schemeClr>
                </a:solidFill>
              </a:rPr>
              <a:t>, </a:t>
            </a:r>
            <a:r>
              <a:rPr lang="fr-FR" dirty="0" err="1" smtClean="0">
                <a:solidFill>
                  <a:schemeClr val="bg2">
                    <a:lumMod val="50000"/>
                  </a:schemeClr>
                </a:solidFill>
              </a:rPr>
              <a:t>Ionic</a:t>
            </a:r>
            <a:r>
              <a:rPr lang="fr-FR" dirty="0" smtClean="0">
                <a:solidFill>
                  <a:schemeClr val="bg2">
                    <a:lumMod val="50000"/>
                  </a:schemeClr>
                </a:solidFill>
              </a:rPr>
              <a:t>)</a:t>
            </a:r>
          </a:p>
          <a:p>
            <a:pPr lvl="1"/>
            <a:endParaRPr lang="fr-FR" dirty="0" smtClean="0">
              <a:solidFill>
                <a:schemeClr val="bg2">
                  <a:lumMod val="50000"/>
                </a:schemeClr>
              </a:solidFill>
            </a:endParaRPr>
          </a:p>
          <a:p>
            <a:pPr lvl="1"/>
            <a:r>
              <a:rPr lang="fr-FR" dirty="0" smtClean="0"/>
              <a:t>Cross-Platform </a:t>
            </a:r>
            <a:r>
              <a:rPr lang="fr-FR" dirty="0" smtClean="0">
                <a:solidFill>
                  <a:schemeClr val="bg2">
                    <a:lumMod val="50000"/>
                  </a:schemeClr>
                </a:solidFill>
              </a:rPr>
              <a:t>(</a:t>
            </a:r>
            <a:r>
              <a:rPr lang="fr-FR" dirty="0" err="1" smtClean="0">
                <a:solidFill>
                  <a:schemeClr val="bg2">
                    <a:lumMod val="50000"/>
                  </a:schemeClr>
                </a:solidFill>
              </a:rPr>
              <a:t>React</a:t>
            </a:r>
            <a:r>
              <a:rPr lang="fr-FR" dirty="0" smtClean="0">
                <a:solidFill>
                  <a:schemeClr val="bg2">
                    <a:lumMod val="50000"/>
                  </a:schemeClr>
                </a:solidFill>
              </a:rPr>
              <a:t> Native, </a:t>
            </a:r>
            <a:r>
              <a:rPr lang="fr-FR" dirty="0" err="1" smtClean="0">
                <a:solidFill>
                  <a:schemeClr val="bg2">
                    <a:lumMod val="50000"/>
                  </a:schemeClr>
                </a:solidFill>
              </a:rPr>
              <a:t>Xamarin</a:t>
            </a:r>
            <a:r>
              <a:rPr lang="fr-FR" dirty="0" smtClean="0">
                <a:solidFill>
                  <a:schemeClr val="bg2">
                    <a:lumMod val="50000"/>
                  </a:schemeClr>
                </a:solidFill>
              </a:rPr>
              <a:t>, Native Script)</a:t>
            </a:r>
          </a:p>
        </p:txBody>
      </p:sp>
      <p:sp>
        <p:nvSpPr>
          <p:cNvPr id="4" name="Rectangle 3"/>
          <p:cNvSpPr/>
          <p:nvPr/>
        </p:nvSpPr>
        <p:spPr>
          <a:xfrm>
            <a:off x="0" y="6375400"/>
            <a:ext cx="12192000" cy="482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numéro de diapositive 4"/>
          <p:cNvSpPr>
            <a:spLocks noGrp="1"/>
          </p:cNvSpPr>
          <p:nvPr>
            <p:ph type="sldNum" sz="quarter" idx="12"/>
          </p:nvPr>
        </p:nvSpPr>
        <p:spPr>
          <a:xfrm>
            <a:off x="11493500" y="6434137"/>
            <a:ext cx="520700" cy="365125"/>
          </a:xfrm>
        </p:spPr>
        <p:txBody>
          <a:bodyPr/>
          <a:lstStyle/>
          <a:p>
            <a:fld id="{7F91F8C6-8162-C848-8065-8DD29A51E036}" type="slidenum">
              <a:rPr lang="fr-FR" sz="2000" b="1" smtClean="0">
                <a:solidFill>
                  <a:schemeClr val="bg1"/>
                </a:solidFill>
              </a:rPr>
              <a:t>4</a:t>
            </a:fld>
            <a:endParaRPr lang="fr-FR" sz="2000" b="1" dirty="0">
              <a:solidFill>
                <a:schemeClr val="bg1"/>
              </a:solidFill>
            </a:endParaRPr>
          </a:p>
        </p:txBody>
      </p:sp>
      <p:sp>
        <p:nvSpPr>
          <p:cNvPr id="9" name="Parallélogramme 8"/>
          <p:cNvSpPr/>
          <p:nvPr/>
        </p:nvSpPr>
        <p:spPr>
          <a:xfrm>
            <a:off x="-127000" y="6375400"/>
            <a:ext cx="1980000" cy="488949"/>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bg1"/>
                </a:solidFill>
              </a:rPr>
              <a:t>Etat de l’art</a:t>
            </a:r>
            <a:endParaRPr lang="fr-FR" sz="1600" dirty="0">
              <a:solidFill>
                <a:schemeClr val="bg1"/>
              </a:solidFill>
            </a:endParaRPr>
          </a:p>
        </p:txBody>
      </p:sp>
      <p:sp>
        <p:nvSpPr>
          <p:cNvPr id="10" name="Parallélogramme 9"/>
          <p:cNvSpPr/>
          <p:nvPr/>
        </p:nvSpPr>
        <p:spPr>
          <a:xfrm>
            <a:off x="17526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React</a:t>
            </a:r>
            <a:endParaRPr lang="fr-FR" sz="1600" dirty="0">
              <a:solidFill>
                <a:srgbClr val="0070C0"/>
              </a:solidFill>
            </a:endParaRPr>
          </a:p>
        </p:txBody>
      </p:sp>
      <p:sp>
        <p:nvSpPr>
          <p:cNvPr id="12" name="Parallélogramme 11"/>
          <p:cNvSpPr/>
          <p:nvPr/>
        </p:nvSpPr>
        <p:spPr>
          <a:xfrm>
            <a:off x="3648825"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Redux</a:t>
            </a:r>
            <a:endParaRPr lang="fr-FR" sz="1600" dirty="0">
              <a:solidFill>
                <a:srgbClr val="0070C0"/>
              </a:solidFill>
            </a:endParaRPr>
          </a:p>
        </p:txBody>
      </p:sp>
      <p:sp>
        <p:nvSpPr>
          <p:cNvPr id="13" name="Parallélogramme 12"/>
          <p:cNvSpPr/>
          <p:nvPr/>
        </p:nvSpPr>
        <p:spPr>
          <a:xfrm>
            <a:off x="5528425"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React</a:t>
            </a:r>
            <a:r>
              <a:rPr lang="fr-FR" sz="1600" dirty="0" smtClean="0">
                <a:solidFill>
                  <a:srgbClr val="0070C0"/>
                </a:solidFill>
              </a:rPr>
              <a:t> Native</a:t>
            </a:r>
            <a:endParaRPr lang="fr-FR" sz="1600" dirty="0">
              <a:solidFill>
                <a:srgbClr val="0070C0"/>
              </a:solidFill>
            </a:endParaRPr>
          </a:p>
        </p:txBody>
      </p:sp>
      <p:sp>
        <p:nvSpPr>
          <p:cNvPr id="14" name="Parallélogramme 13"/>
          <p:cNvSpPr/>
          <p:nvPr/>
        </p:nvSpPr>
        <p:spPr>
          <a:xfrm>
            <a:off x="7407025"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Tooling</a:t>
            </a:r>
            <a:endParaRPr lang="fr-FR" sz="1600" dirty="0">
              <a:solidFill>
                <a:srgbClr val="0070C0"/>
              </a:solidFill>
            </a:endParaRPr>
          </a:p>
        </p:txBody>
      </p:sp>
      <p:sp>
        <p:nvSpPr>
          <p:cNvPr id="15" name="Parallélogramme 14"/>
          <p:cNvSpPr/>
          <p:nvPr/>
        </p:nvSpPr>
        <p:spPr>
          <a:xfrm>
            <a:off x="9286625"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rgbClr val="0070C0"/>
                </a:solidFill>
              </a:rPr>
              <a:t>Bilan</a:t>
            </a:r>
            <a:endParaRPr lang="fr-FR" sz="1600" dirty="0">
              <a:solidFill>
                <a:srgbClr val="0070C0"/>
              </a:solidFill>
            </a:endParaRPr>
          </a:p>
        </p:txBody>
      </p:sp>
    </p:spTree>
    <p:extLst>
      <p:ext uri="{BB962C8B-B14F-4D97-AF65-F5344CB8AC3E}">
        <p14:creationId xmlns:p14="http://schemas.microsoft.com/office/powerpoint/2010/main" val="50790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graphicFrame>
        <p:nvGraphicFramePr>
          <p:cNvPr id="88" name="Shape 88"/>
          <p:cNvGraphicFramePr/>
          <p:nvPr>
            <p:extLst>
              <p:ext uri="{D42A27DB-BD31-4B8C-83A1-F6EECF244321}">
                <p14:modId xmlns:p14="http://schemas.microsoft.com/office/powerpoint/2010/main" val="1436324390"/>
              </p:ext>
            </p:extLst>
          </p:nvPr>
        </p:nvGraphicFramePr>
        <p:xfrm>
          <a:off x="924024" y="1133644"/>
          <a:ext cx="10341776" cy="5047182"/>
        </p:xfrm>
        <a:graphic>
          <a:graphicData uri="http://schemas.openxmlformats.org/drawingml/2006/table">
            <a:tbl>
              <a:tblPr>
                <a:noFill/>
              </a:tblPr>
              <a:tblGrid>
                <a:gridCol w="2585444"/>
                <a:gridCol w="2585444"/>
                <a:gridCol w="2585444"/>
                <a:gridCol w="2585444"/>
              </a:tblGrid>
              <a:tr h="978679">
                <a:tc>
                  <a:txBody>
                    <a:bodyPr/>
                    <a:lstStyle/>
                    <a:p>
                      <a:pPr lvl="0" rtl="0">
                        <a:spcBef>
                          <a:spcPts val="0"/>
                        </a:spcBef>
                        <a:buNone/>
                      </a:pPr>
                      <a:endParaRPr sz="2400" b="0" dirty="0">
                        <a:latin typeface="+mn-lt"/>
                      </a:endParaRPr>
                    </a:p>
                  </a:txBody>
                  <a:tcPr marL="121900" marR="121900" marT="121900" marB="121900">
                    <a:lnL w="9525" cap="flat" cmpd="sng">
                      <a:solidFill>
                        <a:srgbClr val="9E9E9E">
                          <a:alpha val="0"/>
                        </a:srgbClr>
                      </a:solidFill>
                      <a:prstDash val="solid"/>
                      <a:round/>
                      <a:headEnd type="none" w="med" len="med"/>
                      <a:tailEnd type="none" w="med" len="med"/>
                    </a:lnL>
                    <a:lnT w="9525" cap="flat" cmpd="sng">
                      <a:solidFill>
                        <a:srgbClr val="9E9E9E">
                          <a:alpha val="0"/>
                        </a:srgbClr>
                      </a:solidFill>
                      <a:prstDash val="solid"/>
                      <a:round/>
                      <a:headEnd type="none" w="med" len="med"/>
                      <a:tailEnd type="none" w="med" len="med"/>
                    </a:lnT>
                  </a:tcPr>
                </a:tc>
                <a:tc>
                  <a:txBody>
                    <a:bodyPr/>
                    <a:lstStyle/>
                    <a:p>
                      <a:pPr lvl="0" algn="ctr">
                        <a:spcBef>
                          <a:spcPts val="0"/>
                        </a:spcBef>
                        <a:buNone/>
                      </a:pPr>
                      <a:r>
                        <a:rPr lang="fr" sz="2400" b="0" dirty="0" smtClean="0">
                          <a:latin typeface="+mn-lt"/>
                        </a:rPr>
                        <a:t>Natives</a:t>
                      </a:r>
                      <a:endParaRPr lang="fr" sz="2400" b="0" dirty="0">
                        <a:latin typeface="+mn-lt"/>
                      </a:endParaRPr>
                    </a:p>
                  </a:txBody>
                  <a:tcPr marL="121900" marR="121900" marT="121900" marB="121900" anchor="ctr"/>
                </a:tc>
                <a:tc>
                  <a:txBody>
                    <a:bodyPr/>
                    <a:lstStyle/>
                    <a:p>
                      <a:pPr lvl="0" algn="ctr">
                        <a:spcBef>
                          <a:spcPts val="0"/>
                        </a:spcBef>
                        <a:buNone/>
                      </a:pPr>
                      <a:r>
                        <a:rPr lang="fr" sz="2400" b="0" dirty="0" smtClean="0">
                          <a:latin typeface="+mn-lt"/>
                        </a:rPr>
                        <a:t>Hybrides</a:t>
                      </a:r>
                      <a:endParaRPr lang="fr" sz="2400" b="0" dirty="0">
                        <a:latin typeface="+mn-lt"/>
                      </a:endParaRPr>
                    </a:p>
                  </a:txBody>
                  <a:tcPr marL="121900" marR="121900" marT="121900" marB="121900" anchor="ctr"/>
                </a:tc>
                <a:tc>
                  <a:txBody>
                    <a:bodyPr/>
                    <a:lstStyle/>
                    <a:p>
                      <a:pPr lvl="0" algn="ctr">
                        <a:spcBef>
                          <a:spcPts val="0"/>
                        </a:spcBef>
                        <a:buNone/>
                      </a:pPr>
                      <a:r>
                        <a:rPr lang="fr" sz="2400" b="0" dirty="0" smtClean="0">
                          <a:latin typeface="+mn-lt"/>
                        </a:rPr>
                        <a:t>Cross-Platform</a:t>
                      </a:r>
                      <a:endParaRPr lang="fr" sz="2400" b="0" dirty="0">
                        <a:latin typeface="+mn-lt"/>
                      </a:endParaRPr>
                    </a:p>
                  </a:txBody>
                  <a:tcPr marL="121900" marR="121900" marT="121900" marB="121900" anchor="ctr"/>
                </a:tc>
              </a:tr>
              <a:tr h="703715">
                <a:tc>
                  <a:txBody>
                    <a:bodyPr/>
                    <a:lstStyle/>
                    <a:p>
                      <a:pPr lvl="0" algn="ctr">
                        <a:spcBef>
                          <a:spcPts val="0"/>
                        </a:spcBef>
                        <a:buNone/>
                      </a:pPr>
                      <a:r>
                        <a:rPr lang="fr" sz="2400" b="0" dirty="0">
                          <a:latin typeface="+mn-lt"/>
                        </a:rPr>
                        <a:t>Partage de code</a:t>
                      </a:r>
                    </a:p>
                  </a:txBody>
                  <a:tcPr marL="121900" marR="121900" marT="121900" marB="121900" anchor="ctr"/>
                </a:tc>
                <a:tc>
                  <a:txBody>
                    <a:bodyPr/>
                    <a:lstStyle/>
                    <a:p>
                      <a:pPr lvl="0" algn="ctr">
                        <a:spcBef>
                          <a:spcPts val="0"/>
                        </a:spcBef>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c>
                  <a:txBody>
                    <a:bodyPr/>
                    <a:lstStyle/>
                    <a:p>
                      <a:pPr lvl="0" algn="ctr">
                        <a:spcBef>
                          <a:spcPts val="0"/>
                        </a:spcBef>
                        <a:buClr>
                          <a:schemeClr val="dk1"/>
                        </a:buClr>
                        <a:buSzPct val="78571"/>
                        <a:buFont typeface="Arial"/>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c>
                  <a:txBody>
                    <a:bodyPr/>
                    <a:lstStyle/>
                    <a:p>
                      <a:pPr lvl="0" algn="ctr">
                        <a:spcBef>
                          <a:spcPts val="0"/>
                        </a:spcBef>
                        <a:buClr>
                          <a:schemeClr val="dk1"/>
                        </a:buClr>
                        <a:buSzPct val="78571"/>
                        <a:buFont typeface="Arial"/>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r>
              <a:tr h="978679">
                <a:tc>
                  <a:txBody>
                    <a:bodyPr/>
                    <a:lstStyle/>
                    <a:p>
                      <a:pPr lvl="0" algn="ctr">
                        <a:spcBef>
                          <a:spcPts val="0"/>
                        </a:spcBef>
                        <a:buNone/>
                      </a:pPr>
                      <a:r>
                        <a:rPr lang="fr" sz="2400" b="0" dirty="0">
                          <a:latin typeface="+mn-lt"/>
                        </a:rPr>
                        <a:t>Rapidité de développement</a:t>
                      </a:r>
                    </a:p>
                  </a:txBody>
                  <a:tcPr marL="121900" marR="121900" marT="121900" marB="121900" anchor="ctr"/>
                </a:tc>
                <a:tc>
                  <a:txBody>
                    <a:bodyPr/>
                    <a:lstStyle/>
                    <a:p>
                      <a:pPr lvl="0" algn="ctr">
                        <a:spcBef>
                          <a:spcPts val="0"/>
                        </a:spcBef>
                        <a:buClr>
                          <a:schemeClr val="dk1"/>
                        </a:buClr>
                        <a:buSzPct val="78571"/>
                        <a:buFont typeface="Arial"/>
                        <a:buNone/>
                      </a:pPr>
                      <a:r>
                        <a:rPr lang="fr" sz="2400" dirty="0" smtClean="0">
                          <a:solidFill>
                            <a:srgbClr val="0070C0"/>
                          </a:solidFill>
                          <a:highlight>
                            <a:srgbClr val="F1F1F1"/>
                          </a:highlight>
                          <a:latin typeface="+mn-lt"/>
                          <a:ea typeface="Verdana"/>
                          <a:cs typeface="Verdana"/>
                          <a:sym typeface="Verdana"/>
                        </a:rPr>
                        <a:t>★★☆☆☆</a:t>
                      </a:r>
                      <a:endParaRPr lang="fr" sz="2400" dirty="0">
                        <a:solidFill>
                          <a:srgbClr val="0070C0"/>
                        </a:solidFill>
                        <a:highlight>
                          <a:srgbClr val="F1F1F1"/>
                        </a:highlight>
                        <a:latin typeface="+mn-lt"/>
                        <a:ea typeface="Verdana"/>
                        <a:cs typeface="Verdana"/>
                        <a:sym typeface="Verdana"/>
                      </a:endParaRPr>
                    </a:p>
                  </a:txBody>
                  <a:tcPr marL="121900" marR="121900" marT="121900" marB="121900" anchor="ctr">
                    <a:solidFill>
                      <a:srgbClr val="EFEFEF"/>
                    </a:solidFill>
                  </a:tcPr>
                </a:tc>
                <a:tc>
                  <a:txBody>
                    <a:bodyPr/>
                    <a:lstStyle/>
                    <a:p>
                      <a:pPr lvl="0" algn="ctr">
                        <a:spcBef>
                          <a:spcPts val="0"/>
                        </a:spcBef>
                        <a:buClr>
                          <a:schemeClr val="dk1"/>
                        </a:buClr>
                        <a:buSzPct val="78571"/>
                        <a:buFont typeface="Arial"/>
                        <a:buNone/>
                      </a:pPr>
                      <a:r>
                        <a:rPr lang="fr" sz="2400" dirty="0" smtClean="0">
                          <a:solidFill>
                            <a:srgbClr val="0070C0"/>
                          </a:solidFill>
                          <a:highlight>
                            <a:srgbClr val="F1F1F1"/>
                          </a:highlight>
                          <a:latin typeface="+mn-lt"/>
                          <a:ea typeface="Verdana"/>
                          <a:cs typeface="Verdana"/>
                          <a:sym typeface="Verdana"/>
                        </a:rPr>
                        <a:t>★★★★☆</a:t>
                      </a:r>
                      <a:endParaRPr lang="fr" sz="2400" dirty="0">
                        <a:solidFill>
                          <a:srgbClr val="0070C0"/>
                        </a:solidFill>
                        <a:highlight>
                          <a:srgbClr val="F1F1F1"/>
                        </a:highlight>
                        <a:latin typeface="+mn-lt"/>
                        <a:ea typeface="Verdana"/>
                        <a:cs typeface="Verdana"/>
                        <a:sym typeface="Verdana"/>
                      </a:endParaRPr>
                    </a:p>
                  </a:txBody>
                  <a:tcPr marL="121900" marR="121900" marT="121900" marB="121900" anchor="ctr">
                    <a:solidFill>
                      <a:srgbClr val="EFEFEF"/>
                    </a:solidFill>
                  </a:tcPr>
                </a:tc>
                <a:tc>
                  <a:txBody>
                    <a:bodyPr/>
                    <a:lstStyle/>
                    <a:p>
                      <a:pPr lvl="0" algn="ctr">
                        <a:spcBef>
                          <a:spcPts val="0"/>
                        </a:spcBef>
                        <a:buClr>
                          <a:schemeClr val="dk1"/>
                        </a:buClr>
                        <a:buSzPct val="78571"/>
                        <a:buFont typeface="Arial"/>
                        <a:buNone/>
                      </a:pPr>
                      <a:r>
                        <a:rPr lang="fr" sz="240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r>
              <a:tr h="703715">
                <a:tc>
                  <a:txBody>
                    <a:bodyPr/>
                    <a:lstStyle/>
                    <a:p>
                      <a:pPr lvl="0" algn="ctr">
                        <a:spcBef>
                          <a:spcPts val="0"/>
                        </a:spcBef>
                        <a:buNone/>
                      </a:pPr>
                      <a:r>
                        <a:rPr lang="fr" sz="2400" b="0" dirty="0">
                          <a:latin typeface="+mn-lt"/>
                        </a:rPr>
                        <a:t>Performances</a:t>
                      </a:r>
                    </a:p>
                  </a:txBody>
                  <a:tcPr marL="121900" marR="121900" marT="121900" marB="121900" anchor="ctr"/>
                </a:tc>
                <a:tc>
                  <a:txBody>
                    <a:bodyPr/>
                    <a:lstStyle/>
                    <a:p>
                      <a:pPr lvl="0" algn="ctr">
                        <a:spcBef>
                          <a:spcPts val="0"/>
                        </a:spcBef>
                        <a:buClr>
                          <a:schemeClr val="dk1"/>
                        </a:buClr>
                        <a:buSzPct val="78571"/>
                        <a:buFont typeface="Arial"/>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c>
                  <a:txBody>
                    <a:bodyPr/>
                    <a:lstStyle/>
                    <a:p>
                      <a:pPr lvl="0" algn="ctr">
                        <a:spcBef>
                          <a:spcPts val="0"/>
                        </a:spcBef>
                        <a:buClr>
                          <a:schemeClr val="dk1"/>
                        </a:buClr>
                        <a:buSzPct val="78571"/>
                        <a:buFont typeface="Arial"/>
                        <a:buNone/>
                      </a:pPr>
                      <a:r>
                        <a:rPr lang="fr" sz="240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c>
                  <a:txBody>
                    <a:bodyPr/>
                    <a:lstStyle/>
                    <a:p>
                      <a:pPr lvl="0" algn="ctr">
                        <a:spcBef>
                          <a:spcPts val="0"/>
                        </a:spcBef>
                        <a:buClr>
                          <a:schemeClr val="dk1"/>
                        </a:buClr>
                        <a:buSzPct val="78571"/>
                        <a:buFont typeface="Arial"/>
                        <a:buNone/>
                      </a:pPr>
                      <a:r>
                        <a:rPr lang="fr" sz="240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r>
              <a:tr h="703715">
                <a:tc>
                  <a:txBody>
                    <a:bodyPr/>
                    <a:lstStyle/>
                    <a:p>
                      <a:pPr lvl="0" algn="ctr" rtl="0">
                        <a:spcBef>
                          <a:spcPts val="0"/>
                        </a:spcBef>
                        <a:buNone/>
                      </a:pPr>
                      <a:r>
                        <a:rPr lang="fr" sz="2400" b="0" dirty="0">
                          <a:latin typeface="+mn-lt"/>
                        </a:rPr>
                        <a:t>Communauté</a:t>
                      </a:r>
                    </a:p>
                  </a:txBody>
                  <a:tcPr marL="121900" marR="121900" marT="121900" marB="121900" anchor="ctr"/>
                </a:tc>
                <a:tc>
                  <a:txBody>
                    <a:bodyPr/>
                    <a:lstStyle/>
                    <a:p>
                      <a:pPr lvl="0" algn="ctr" rtl="0">
                        <a:spcBef>
                          <a:spcPts val="0"/>
                        </a:spcBef>
                        <a:buClr>
                          <a:schemeClr val="dk1"/>
                        </a:buClr>
                        <a:buSzPct val="78571"/>
                        <a:buFont typeface="Arial"/>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c>
                  <a:txBody>
                    <a:bodyPr/>
                    <a:lstStyle/>
                    <a:p>
                      <a:pPr lvl="0" algn="ctr" rtl="0">
                        <a:spcBef>
                          <a:spcPts val="0"/>
                        </a:spcBef>
                        <a:buClr>
                          <a:schemeClr val="dk1"/>
                        </a:buClr>
                        <a:buSzPct val="78571"/>
                        <a:buFont typeface="Arial"/>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c>
                  <a:txBody>
                    <a:bodyPr/>
                    <a:lstStyle/>
                    <a:p>
                      <a:pPr lvl="0" algn="ctr" rtl="0">
                        <a:spcBef>
                          <a:spcPts val="0"/>
                        </a:spcBef>
                        <a:buClr>
                          <a:schemeClr val="dk1"/>
                        </a:buClr>
                        <a:buSzPct val="78571"/>
                        <a:buFont typeface="Arial"/>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r>
              <a:tr h="978679">
                <a:tc>
                  <a:txBody>
                    <a:bodyPr/>
                    <a:lstStyle/>
                    <a:p>
                      <a:pPr lvl="0" algn="ctr" rtl="0">
                        <a:spcBef>
                          <a:spcPts val="0"/>
                        </a:spcBef>
                        <a:buNone/>
                      </a:pPr>
                      <a:r>
                        <a:rPr lang="fr" sz="2400" b="0" dirty="0">
                          <a:latin typeface="+mn-lt"/>
                        </a:rPr>
                        <a:t>Profil développeur</a:t>
                      </a:r>
                    </a:p>
                  </a:txBody>
                  <a:tcPr marL="121900" marR="121900" marT="121900" marB="121900" anchor="ctr"/>
                </a:tc>
                <a:tc>
                  <a:txBody>
                    <a:bodyPr/>
                    <a:lstStyle/>
                    <a:p>
                      <a:pPr lvl="0" algn="ctr" rtl="0">
                        <a:spcBef>
                          <a:spcPts val="0"/>
                        </a:spcBef>
                        <a:buNone/>
                      </a:pPr>
                      <a:r>
                        <a:rPr lang="fr" sz="2400" dirty="0">
                          <a:solidFill>
                            <a:srgbClr val="0070C0"/>
                          </a:solidFill>
                          <a:highlight>
                            <a:srgbClr val="F1F1F1"/>
                          </a:highlight>
                          <a:latin typeface="+mn-lt"/>
                          <a:ea typeface="Verdana"/>
                          <a:cs typeface="Verdana"/>
                          <a:sym typeface="Verdana"/>
                        </a:rPr>
                        <a:t>!= pour chaque plateforme</a:t>
                      </a:r>
                    </a:p>
                  </a:txBody>
                  <a:tcPr marL="121900" marR="121900" marT="121900" marB="121900" anchor="ctr">
                    <a:solidFill>
                      <a:srgbClr val="EFEFEF"/>
                    </a:solidFill>
                  </a:tcPr>
                </a:tc>
                <a:tc>
                  <a:txBody>
                    <a:bodyPr/>
                    <a:lstStyle/>
                    <a:p>
                      <a:pPr lvl="0" algn="ctr" rtl="0">
                        <a:spcBef>
                          <a:spcPts val="0"/>
                        </a:spcBef>
                        <a:buNone/>
                      </a:pPr>
                      <a:r>
                        <a:rPr lang="fr" sz="2400" dirty="0">
                          <a:solidFill>
                            <a:srgbClr val="0070C0"/>
                          </a:solidFill>
                          <a:highlight>
                            <a:srgbClr val="F1F1F1"/>
                          </a:highlight>
                          <a:latin typeface="+mn-lt"/>
                          <a:ea typeface="Verdana"/>
                          <a:cs typeface="Verdana"/>
                          <a:sym typeface="Verdana"/>
                        </a:rPr>
                        <a:t>Commun</a:t>
                      </a:r>
                    </a:p>
                  </a:txBody>
                  <a:tcPr marL="121900" marR="121900" marT="121900" marB="121900" anchor="ctr">
                    <a:solidFill>
                      <a:srgbClr val="EFEFEF"/>
                    </a:solidFill>
                  </a:tcPr>
                </a:tc>
                <a:tc>
                  <a:txBody>
                    <a:bodyPr/>
                    <a:lstStyle/>
                    <a:p>
                      <a:pPr lvl="0" algn="ctr" rtl="0">
                        <a:spcBef>
                          <a:spcPts val="0"/>
                        </a:spcBef>
                        <a:buNone/>
                      </a:pPr>
                      <a:r>
                        <a:rPr lang="fr" sz="2400" dirty="0">
                          <a:solidFill>
                            <a:srgbClr val="0070C0"/>
                          </a:solidFill>
                          <a:highlight>
                            <a:srgbClr val="F1F1F1"/>
                          </a:highlight>
                          <a:latin typeface="+mn-lt"/>
                          <a:ea typeface="Verdana"/>
                          <a:cs typeface="Verdana"/>
                          <a:sym typeface="Verdana"/>
                        </a:rPr>
                        <a:t>Commun</a:t>
                      </a:r>
                    </a:p>
                  </a:txBody>
                  <a:tcPr marL="121900" marR="121900" marT="121900" marB="121900" anchor="ctr">
                    <a:solidFill>
                      <a:srgbClr val="EFEFEF"/>
                    </a:solidFill>
                  </a:tcPr>
                </a:tc>
              </a:tr>
            </a:tbl>
          </a:graphicData>
        </a:graphic>
      </p:graphicFrame>
      <p:sp>
        <p:nvSpPr>
          <p:cNvPr id="5" name="Titre 1"/>
          <p:cNvSpPr>
            <a:spLocks noGrp="1"/>
          </p:cNvSpPr>
          <p:nvPr>
            <p:ph type="title"/>
          </p:nvPr>
        </p:nvSpPr>
        <p:spPr>
          <a:xfrm>
            <a:off x="838200" y="365125"/>
            <a:ext cx="10515600" cy="1325563"/>
          </a:xfrm>
        </p:spPr>
        <p:txBody>
          <a:bodyPr/>
          <a:lstStyle/>
          <a:p>
            <a:r>
              <a:rPr lang="fr-FR" dirty="0" smtClean="0"/>
              <a:t>Comparatif</a:t>
            </a:r>
            <a:endParaRPr lang="fr-FR" dirty="0"/>
          </a:p>
        </p:txBody>
      </p:sp>
      <p:sp>
        <p:nvSpPr>
          <p:cNvPr id="7" name="Rectangle 6"/>
          <p:cNvSpPr/>
          <p:nvPr/>
        </p:nvSpPr>
        <p:spPr>
          <a:xfrm>
            <a:off x="0" y="6375400"/>
            <a:ext cx="12192000" cy="482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u numéro de diapositive 4"/>
          <p:cNvSpPr>
            <a:spLocks noGrp="1"/>
          </p:cNvSpPr>
          <p:nvPr>
            <p:ph type="sldNum" sz="quarter" idx="12"/>
          </p:nvPr>
        </p:nvSpPr>
        <p:spPr>
          <a:xfrm>
            <a:off x="11493500" y="6434137"/>
            <a:ext cx="520700" cy="365125"/>
          </a:xfrm>
        </p:spPr>
        <p:txBody>
          <a:bodyPr/>
          <a:lstStyle/>
          <a:p>
            <a:r>
              <a:rPr lang="fr-FR" sz="2000" b="1" dirty="0" smtClean="0">
                <a:solidFill>
                  <a:schemeClr val="bg1"/>
                </a:solidFill>
              </a:rPr>
              <a:t>5</a:t>
            </a:r>
            <a:endParaRPr lang="fr-FR" sz="2000" b="1" dirty="0">
              <a:solidFill>
                <a:schemeClr val="bg1"/>
              </a:solidFill>
            </a:endParaRPr>
          </a:p>
        </p:txBody>
      </p:sp>
      <p:sp>
        <p:nvSpPr>
          <p:cNvPr id="9" name="Parallélogramme 8"/>
          <p:cNvSpPr/>
          <p:nvPr/>
        </p:nvSpPr>
        <p:spPr>
          <a:xfrm>
            <a:off x="-127000" y="6375400"/>
            <a:ext cx="1980000" cy="488949"/>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bg1"/>
                </a:solidFill>
              </a:rPr>
              <a:t>Etat de l’art</a:t>
            </a:r>
            <a:endParaRPr lang="fr-FR" sz="1600" dirty="0">
              <a:solidFill>
                <a:schemeClr val="bg1"/>
              </a:solidFill>
            </a:endParaRPr>
          </a:p>
        </p:txBody>
      </p:sp>
      <p:sp>
        <p:nvSpPr>
          <p:cNvPr id="10" name="Parallélogramme 9"/>
          <p:cNvSpPr/>
          <p:nvPr/>
        </p:nvSpPr>
        <p:spPr>
          <a:xfrm>
            <a:off x="17526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React</a:t>
            </a:r>
            <a:endParaRPr lang="fr-FR" sz="1600" dirty="0">
              <a:solidFill>
                <a:srgbClr val="0070C0"/>
              </a:solidFill>
            </a:endParaRPr>
          </a:p>
        </p:txBody>
      </p:sp>
      <p:sp>
        <p:nvSpPr>
          <p:cNvPr id="11" name="Parallélogramme 10"/>
          <p:cNvSpPr/>
          <p:nvPr/>
        </p:nvSpPr>
        <p:spPr>
          <a:xfrm>
            <a:off x="3648825"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Redux</a:t>
            </a:r>
            <a:endParaRPr lang="fr-FR" sz="1600" dirty="0">
              <a:solidFill>
                <a:srgbClr val="0070C0"/>
              </a:solidFill>
            </a:endParaRPr>
          </a:p>
        </p:txBody>
      </p:sp>
      <p:sp>
        <p:nvSpPr>
          <p:cNvPr id="12" name="Parallélogramme 11"/>
          <p:cNvSpPr/>
          <p:nvPr/>
        </p:nvSpPr>
        <p:spPr>
          <a:xfrm>
            <a:off x="5528425"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React</a:t>
            </a:r>
            <a:r>
              <a:rPr lang="fr-FR" sz="1600" dirty="0" smtClean="0">
                <a:solidFill>
                  <a:srgbClr val="0070C0"/>
                </a:solidFill>
              </a:rPr>
              <a:t> Native</a:t>
            </a:r>
            <a:endParaRPr lang="fr-FR" sz="1600" dirty="0">
              <a:solidFill>
                <a:srgbClr val="0070C0"/>
              </a:solidFill>
            </a:endParaRPr>
          </a:p>
        </p:txBody>
      </p:sp>
      <p:sp>
        <p:nvSpPr>
          <p:cNvPr id="13" name="Parallélogramme 12"/>
          <p:cNvSpPr/>
          <p:nvPr/>
        </p:nvSpPr>
        <p:spPr>
          <a:xfrm>
            <a:off x="7407025"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Tooling</a:t>
            </a:r>
            <a:endParaRPr lang="fr-FR" sz="1600" dirty="0">
              <a:solidFill>
                <a:srgbClr val="0070C0"/>
              </a:solidFill>
            </a:endParaRPr>
          </a:p>
        </p:txBody>
      </p:sp>
      <p:sp>
        <p:nvSpPr>
          <p:cNvPr id="14" name="Parallélogramme 13"/>
          <p:cNvSpPr/>
          <p:nvPr/>
        </p:nvSpPr>
        <p:spPr>
          <a:xfrm>
            <a:off x="9286625"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rgbClr val="0070C0"/>
                </a:solidFill>
              </a:rPr>
              <a:t>Bilan</a:t>
            </a:r>
            <a:endParaRPr lang="fr-FR" sz="1600" dirty="0">
              <a:solidFill>
                <a:srgbClr val="0070C0"/>
              </a:solidFill>
            </a:endParaRPr>
          </a:p>
        </p:txBody>
      </p:sp>
    </p:spTree>
    <p:extLst>
      <p:ext uri="{BB962C8B-B14F-4D97-AF65-F5344CB8AC3E}">
        <p14:creationId xmlns:p14="http://schemas.microsoft.com/office/powerpoint/2010/main" val="15634049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graphicFrame>
        <p:nvGraphicFramePr>
          <p:cNvPr id="88" name="Shape 88"/>
          <p:cNvGraphicFramePr/>
          <p:nvPr>
            <p:extLst>
              <p:ext uri="{D42A27DB-BD31-4B8C-83A1-F6EECF244321}">
                <p14:modId xmlns:p14="http://schemas.microsoft.com/office/powerpoint/2010/main" val="2127737328"/>
              </p:ext>
            </p:extLst>
          </p:nvPr>
        </p:nvGraphicFramePr>
        <p:xfrm>
          <a:off x="924024" y="1133644"/>
          <a:ext cx="10341776" cy="5047182"/>
        </p:xfrm>
        <a:graphic>
          <a:graphicData uri="http://schemas.openxmlformats.org/drawingml/2006/table">
            <a:tbl>
              <a:tblPr>
                <a:noFill/>
              </a:tblPr>
              <a:tblGrid>
                <a:gridCol w="2585444"/>
                <a:gridCol w="2585444"/>
                <a:gridCol w="2585444"/>
                <a:gridCol w="2585444"/>
              </a:tblGrid>
              <a:tr h="978679">
                <a:tc>
                  <a:txBody>
                    <a:bodyPr/>
                    <a:lstStyle/>
                    <a:p>
                      <a:pPr lvl="0" rtl="0">
                        <a:spcBef>
                          <a:spcPts val="0"/>
                        </a:spcBef>
                        <a:buNone/>
                      </a:pPr>
                      <a:endParaRPr sz="2400" b="0" dirty="0">
                        <a:latin typeface="+mn-lt"/>
                      </a:endParaRPr>
                    </a:p>
                  </a:txBody>
                  <a:tcPr marL="121900" marR="121900" marT="121900" marB="121900">
                    <a:lnL w="9525" cap="flat" cmpd="sng">
                      <a:solidFill>
                        <a:srgbClr val="9E9E9E">
                          <a:alpha val="0"/>
                        </a:srgbClr>
                      </a:solidFill>
                      <a:prstDash val="solid"/>
                      <a:round/>
                      <a:headEnd type="none" w="med" len="med"/>
                      <a:tailEnd type="none" w="med" len="med"/>
                    </a:lnL>
                    <a:lnT w="9525" cap="flat" cmpd="sng">
                      <a:solidFill>
                        <a:srgbClr val="9E9E9E">
                          <a:alpha val="0"/>
                        </a:srgbClr>
                      </a:solidFill>
                      <a:prstDash val="solid"/>
                      <a:round/>
                      <a:headEnd type="none" w="med" len="med"/>
                      <a:tailEnd type="none" w="med" len="med"/>
                    </a:lnT>
                  </a:tcPr>
                </a:tc>
                <a:tc>
                  <a:txBody>
                    <a:bodyPr/>
                    <a:lstStyle/>
                    <a:p>
                      <a:pPr lvl="0" algn="ctr">
                        <a:spcBef>
                          <a:spcPts val="0"/>
                        </a:spcBef>
                        <a:buNone/>
                      </a:pPr>
                      <a:r>
                        <a:rPr lang="fr" sz="2400" b="0" dirty="0" smtClean="0">
                          <a:latin typeface="+mn-lt"/>
                        </a:rPr>
                        <a:t>Natives</a:t>
                      </a:r>
                      <a:endParaRPr lang="fr" sz="2400" b="0" dirty="0">
                        <a:latin typeface="+mn-lt"/>
                      </a:endParaRPr>
                    </a:p>
                  </a:txBody>
                  <a:tcPr marL="121900" marR="121900" marT="121900" marB="121900" anchor="ctr"/>
                </a:tc>
                <a:tc>
                  <a:txBody>
                    <a:bodyPr/>
                    <a:lstStyle/>
                    <a:p>
                      <a:pPr lvl="0" algn="ctr">
                        <a:spcBef>
                          <a:spcPts val="0"/>
                        </a:spcBef>
                        <a:buNone/>
                      </a:pPr>
                      <a:r>
                        <a:rPr lang="fr" sz="2400" b="0" dirty="0" smtClean="0">
                          <a:latin typeface="+mn-lt"/>
                        </a:rPr>
                        <a:t>Hybrides</a:t>
                      </a:r>
                      <a:endParaRPr lang="fr" sz="2400" b="0" dirty="0">
                        <a:latin typeface="+mn-lt"/>
                      </a:endParaRPr>
                    </a:p>
                  </a:txBody>
                  <a:tcPr marL="121900" marR="121900" marT="121900" marB="121900" anchor="ctr"/>
                </a:tc>
                <a:tc>
                  <a:txBody>
                    <a:bodyPr/>
                    <a:lstStyle/>
                    <a:p>
                      <a:pPr lvl="0" algn="ctr">
                        <a:spcBef>
                          <a:spcPts val="0"/>
                        </a:spcBef>
                        <a:buNone/>
                      </a:pPr>
                      <a:r>
                        <a:rPr lang="fr" sz="2400" b="0" dirty="0" smtClean="0">
                          <a:latin typeface="+mn-lt"/>
                        </a:rPr>
                        <a:t>Cross-Platform</a:t>
                      </a:r>
                      <a:endParaRPr lang="fr" sz="2400" b="0" dirty="0">
                        <a:latin typeface="+mn-lt"/>
                      </a:endParaRPr>
                    </a:p>
                  </a:txBody>
                  <a:tcPr marL="121900" marR="121900" marT="121900" marB="121900" anchor="ctr"/>
                </a:tc>
              </a:tr>
              <a:tr h="703715">
                <a:tc>
                  <a:txBody>
                    <a:bodyPr/>
                    <a:lstStyle/>
                    <a:p>
                      <a:pPr lvl="0" algn="ctr">
                        <a:spcBef>
                          <a:spcPts val="0"/>
                        </a:spcBef>
                        <a:buNone/>
                      </a:pPr>
                      <a:r>
                        <a:rPr lang="fr" sz="2400" b="0" dirty="0">
                          <a:solidFill>
                            <a:schemeClr val="tx1"/>
                          </a:solidFill>
                          <a:latin typeface="+mn-lt"/>
                        </a:rPr>
                        <a:t>Partage de code</a:t>
                      </a:r>
                    </a:p>
                  </a:txBody>
                  <a:tcPr marL="121900" marR="121900" marT="121900" marB="12190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ct val="78571"/>
                        <a:buFont typeface="Arial"/>
                        <a:buNone/>
                        <a:tabLst/>
                        <a:defRPr/>
                      </a:pPr>
                      <a:r>
                        <a:rPr lang="fr" sz="2400" dirty="0" smtClean="0">
                          <a:solidFill>
                            <a:schemeClr val="bg1"/>
                          </a:solidFill>
                          <a:sym typeface="Verdana"/>
                        </a:rPr>
                        <a:t>★☆☆☆☆</a:t>
                      </a:r>
                      <a:endParaRPr lang="fr" sz="2400" dirty="0" smtClean="0">
                        <a:solidFill>
                          <a:schemeClr val="bg1"/>
                        </a:solidFill>
                        <a:highlight>
                          <a:srgbClr val="F1F1F1"/>
                        </a:highlight>
                        <a:latin typeface="+mn-lt"/>
                        <a:ea typeface="Verdana"/>
                        <a:cs typeface="Verdana"/>
                        <a:sym typeface="Verdana"/>
                      </a:endParaRPr>
                    </a:p>
                  </a:txBody>
                  <a:tcPr marL="121900" marR="121900" marT="121900" marB="121900" anchor="c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ct val="78571"/>
                        <a:buFont typeface="Arial"/>
                        <a:buNone/>
                        <a:tabLst/>
                        <a:defRPr/>
                      </a:pPr>
                      <a:r>
                        <a:rPr lang="fr" sz="2400" dirty="0" smtClean="0">
                          <a:solidFill>
                            <a:schemeClr val="bg1"/>
                          </a:solidFill>
                          <a:sym typeface="Verdana"/>
                        </a:rPr>
                        <a:t>★★★★☆</a:t>
                      </a:r>
                      <a:endParaRPr lang="fr" sz="2400" dirty="0" smtClean="0">
                        <a:solidFill>
                          <a:schemeClr val="bg1"/>
                        </a:solidFill>
                        <a:highlight>
                          <a:srgbClr val="F1F1F1"/>
                        </a:highlight>
                        <a:latin typeface="+mn-lt"/>
                        <a:ea typeface="Verdana"/>
                        <a:cs typeface="Verdana"/>
                        <a:sym typeface="Verdana"/>
                      </a:endParaRPr>
                    </a:p>
                  </a:txBody>
                  <a:tcPr marL="121900" marR="121900" marT="121900" marB="121900" anchor="c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ct val="78571"/>
                        <a:buFont typeface="Arial"/>
                        <a:buNone/>
                        <a:tabLst/>
                        <a:defRPr/>
                      </a:pPr>
                      <a:r>
                        <a:rPr lang="fr" sz="2400" dirty="0" smtClean="0">
                          <a:solidFill>
                            <a:schemeClr val="bg1"/>
                          </a:solidFill>
                          <a:sym typeface="Verdana"/>
                        </a:rPr>
                        <a:t>★★★★☆</a:t>
                      </a:r>
                      <a:endParaRPr lang="fr" sz="2400" dirty="0" smtClean="0">
                        <a:solidFill>
                          <a:schemeClr val="bg1"/>
                        </a:solidFill>
                        <a:highlight>
                          <a:srgbClr val="F1F1F1"/>
                        </a:highlight>
                        <a:latin typeface="+mn-lt"/>
                        <a:ea typeface="Verdana"/>
                        <a:cs typeface="Verdana"/>
                        <a:sym typeface="Verdana"/>
                      </a:endParaRPr>
                    </a:p>
                  </a:txBody>
                  <a:tcPr marL="121900" marR="121900" marT="121900" marB="121900" anchor="ctr">
                    <a:solidFill>
                      <a:srgbClr val="0070C0"/>
                    </a:solidFill>
                  </a:tcPr>
                </a:tc>
              </a:tr>
              <a:tr h="978679">
                <a:tc>
                  <a:txBody>
                    <a:bodyPr/>
                    <a:lstStyle/>
                    <a:p>
                      <a:pPr lvl="0" algn="ctr">
                        <a:spcBef>
                          <a:spcPts val="0"/>
                        </a:spcBef>
                        <a:buNone/>
                      </a:pPr>
                      <a:r>
                        <a:rPr lang="fr" sz="2400" b="0" dirty="0">
                          <a:solidFill>
                            <a:schemeClr val="tx1"/>
                          </a:solidFill>
                          <a:latin typeface="+mn-lt"/>
                        </a:rPr>
                        <a:t>Rapidité de développement</a:t>
                      </a:r>
                    </a:p>
                  </a:txBody>
                  <a:tcPr marL="121900" marR="121900" marT="121900" marB="121900" anchor="ctr">
                    <a:solidFill>
                      <a:schemeClr val="bg1"/>
                    </a:solidFill>
                  </a:tcPr>
                </a:tc>
                <a:tc>
                  <a:txBody>
                    <a:bodyPr/>
                    <a:lstStyle/>
                    <a:p>
                      <a:pPr lvl="0" algn="ctr">
                        <a:spcBef>
                          <a:spcPts val="0"/>
                        </a:spcBef>
                        <a:buClr>
                          <a:schemeClr val="dk1"/>
                        </a:buClr>
                        <a:buSzPct val="78571"/>
                        <a:buFont typeface="Arial"/>
                        <a:buNone/>
                      </a:pPr>
                      <a:r>
                        <a:rPr lang="fr" sz="2400" dirty="0" smtClean="0">
                          <a:solidFill>
                            <a:schemeClr val="bg1"/>
                          </a:solidFill>
                          <a:sym typeface="Verdana"/>
                        </a:rPr>
                        <a:t>★★☆☆☆</a:t>
                      </a:r>
                      <a:endParaRPr lang="fr" sz="2400" dirty="0">
                        <a:solidFill>
                          <a:schemeClr val="bg1"/>
                        </a:solidFill>
                        <a:highlight>
                          <a:srgbClr val="F1F1F1"/>
                        </a:highlight>
                        <a:latin typeface="+mn-lt"/>
                        <a:ea typeface="Verdana"/>
                        <a:cs typeface="Verdana"/>
                        <a:sym typeface="Verdana"/>
                      </a:endParaRPr>
                    </a:p>
                  </a:txBody>
                  <a:tcPr marL="121900" marR="121900" marT="121900" marB="121900" anchor="ctr">
                    <a:solidFill>
                      <a:srgbClr val="0070C0"/>
                    </a:solidFill>
                  </a:tcPr>
                </a:tc>
                <a:tc>
                  <a:txBody>
                    <a:bodyPr/>
                    <a:lstStyle/>
                    <a:p>
                      <a:pPr lvl="0" algn="ctr">
                        <a:spcBef>
                          <a:spcPts val="0"/>
                        </a:spcBef>
                        <a:buClr>
                          <a:schemeClr val="dk1"/>
                        </a:buClr>
                        <a:buSzPct val="78571"/>
                        <a:buFont typeface="Arial"/>
                        <a:buNone/>
                      </a:pPr>
                      <a:r>
                        <a:rPr lang="fr" sz="2400" dirty="0" smtClean="0">
                          <a:solidFill>
                            <a:schemeClr val="bg1"/>
                          </a:solidFill>
                          <a:sym typeface="Verdana"/>
                        </a:rPr>
                        <a:t>★★★★☆</a:t>
                      </a:r>
                      <a:endParaRPr lang="fr" sz="2400" dirty="0">
                        <a:solidFill>
                          <a:schemeClr val="bg1"/>
                        </a:solidFill>
                        <a:sym typeface="Verdana"/>
                      </a:endParaRPr>
                    </a:p>
                  </a:txBody>
                  <a:tcPr marL="121900" marR="121900" marT="121900" marB="121900" anchor="c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ct val="78571"/>
                        <a:buFont typeface="Arial"/>
                        <a:buNone/>
                        <a:tabLst/>
                        <a:defRPr/>
                      </a:pPr>
                      <a:r>
                        <a:rPr lang="fr" sz="2400" dirty="0" smtClean="0">
                          <a:solidFill>
                            <a:schemeClr val="bg1"/>
                          </a:solidFill>
                          <a:sym typeface="Verdana"/>
                        </a:rPr>
                        <a:t>★★★★★</a:t>
                      </a:r>
                    </a:p>
                  </a:txBody>
                  <a:tcPr marL="121900" marR="121900" marT="121900" marB="121900" anchor="ctr">
                    <a:solidFill>
                      <a:srgbClr val="0070C0"/>
                    </a:solidFill>
                  </a:tcPr>
                </a:tc>
              </a:tr>
              <a:tr h="703715">
                <a:tc>
                  <a:txBody>
                    <a:bodyPr/>
                    <a:lstStyle/>
                    <a:p>
                      <a:pPr lvl="0" algn="ctr">
                        <a:spcBef>
                          <a:spcPts val="0"/>
                        </a:spcBef>
                        <a:buNone/>
                      </a:pPr>
                      <a:r>
                        <a:rPr lang="fr" sz="2400" b="0" dirty="0">
                          <a:solidFill>
                            <a:schemeClr val="tx1"/>
                          </a:solidFill>
                          <a:latin typeface="+mn-lt"/>
                        </a:rPr>
                        <a:t>Performances</a:t>
                      </a:r>
                    </a:p>
                  </a:txBody>
                  <a:tcPr marL="121900" marR="121900" marT="121900" marB="121900" anchor="ctr"/>
                </a:tc>
                <a:tc>
                  <a:txBody>
                    <a:bodyPr/>
                    <a:lstStyle/>
                    <a:p>
                      <a:pPr lvl="0" algn="ctr">
                        <a:spcBef>
                          <a:spcPts val="0"/>
                        </a:spcBef>
                        <a:buClr>
                          <a:schemeClr val="dk1"/>
                        </a:buClr>
                        <a:buSzPct val="78571"/>
                        <a:buFont typeface="Arial"/>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c>
                  <a:txBody>
                    <a:bodyPr/>
                    <a:lstStyle/>
                    <a:p>
                      <a:pPr lvl="0" algn="ctr">
                        <a:spcBef>
                          <a:spcPts val="0"/>
                        </a:spcBef>
                        <a:buClr>
                          <a:schemeClr val="dk1"/>
                        </a:buClr>
                        <a:buSzPct val="78571"/>
                        <a:buFont typeface="Arial"/>
                        <a:buNone/>
                      </a:pPr>
                      <a:r>
                        <a:rPr lang="fr" sz="240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c>
                  <a:txBody>
                    <a:bodyPr/>
                    <a:lstStyle/>
                    <a:p>
                      <a:pPr lvl="0" algn="ctr">
                        <a:spcBef>
                          <a:spcPts val="0"/>
                        </a:spcBef>
                        <a:buClr>
                          <a:schemeClr val="dk1"/>
                        </a:buClr>
                        <a:buSzPct val="78571"/>
                        <a:buFont typeface="Arial"/>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r>
              <a:tr h="703715">
                <a:tc>
                  <a:txBody>
                    <a:bodyPr/>
                    <a:lstStyle/>
                    <a:p>
                      <a:pPr lvl="0" algn="ctr" rtl="0">
                        <a:spcBef>
                          <a:spcPts val="0"/>
                        </a:spcBef>
                        <a:buNone/>
                      </a:pPr>
                      <a:r>
                        <a:rPr lang="fr" sz="2400" b="0" dirty="0">
                          <a:solidFill>
                            <a:schemeClr val="tx1"/>
                          </a:solidFill>
                          <a:latin typeface="+mn-lt"/>
                        </a:rPr>
                        <a:t>Communauté</a:t>
                      </a:r>
                    </a:p>
                  </a:txBody>
                  <a:tcPr marL="121900" marR="121900" marT="121900" marB="121900" anchor="ctr"/>
                </a:tc>
                <a:tc>
                  <a:txBody>
                    <a:bodyPr/>
                    <a:lstStyle/>
                    <a:p>
                      <a:pPr lvl="0" algn="ctr" rtl="0">
                        <a:spcBef>
                          <a:spcPts val="0"/>
                        </a:spcBef>
                        <a:buClr>
                          <a:schemeClr val="dk1"/>
                        </a:buClr>
                        <a:buSzPct val="78571"/>
                        <a:buFont typeface="Arial"/>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c>
                  <a:txBody>
                    <a:bodyPr/>
                    <a:lstStyle/>
                    <a:p>
                      <a:pPr lvl="0" algn="ctr" rtl="0">
                        <a:spcBef>
                          <a:spcPts val="0"/>
                        </a:spcBef>
                        <a:buClr>
                          <a:schemeClr val="dk1"/>
                        </a:buClr>
                        <a:buSzPct val="78571"/>
                        <a:buFont typeface="Arial"/>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c>
                  <a:txBody>
                    <a:bodyPr/>
                    <a:lstStyle/>
                    <a:p>
                      <a:pPr lvl="0" algn="ctr" rtl="0">
                        <a:spcBef>
                          <a:spcPts val="0"/>
                        </a:spcBef>
                        <a:buClr>
                          <a:schemeClr val="dk1"/>
                        </a:buClr>
                        <a:buSzPct val="78571"/>
                        <a:buFont typeface="Arial"/>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r>
              <a:tr h="978679">
                <a:tc>
                  <a:txBody>
                    <a:bodyPr/>
                    <a:lstStyle/>
                    <a:p>
                      <a:pPr lvl="0" algn="ctr" rtl="0">
                        <a:spcBef>
                          <a:spcPts val="0"/>
                        </a:spcBef>
                        <a:buNone/>
                      </a:pPr>
                      <a:r>
                        <a:rPr lang="fr" sz="2400" b="0" dirty="0">
                          <a:solidFill>
                            <a:schemeClr val="tx1"/>
                          </a:solidFill>
                          <a:latin typeface="+mn-lt"/>
                        </a:rPr>
                        <a:t>Profil développeur</a:t>
                      </a:r>
                    </a:p>
                  </a:txBody>
                  <a:tcPr marL="121900" marR="121900" marT="121900" marB="121900" anchor="ctr"/>
                </a:tc>
                <a:tc>
                  <a:txBody>
                    <a:bodyPr/>
                    <a:lstStyle/>
                    <a:p>
                      <a:pPr lvl="0" algn="ctr" rtl="0">
                        <a:spcBef>
                          <a:spcPts val="0"/>
                        </a:spcBef>
                        <a:buNone/>
                      </a:pPr>
                      <a:r>
                        <a:rPr lang="fr" sz="2400" dirty="0">
                          <a:solidFill>
                            <a:srgbClr val="0070C0"/>
                          </a:solidFill>
                          <a:highlight>
                            <a:srgbClr val="F1F1F1"/>
                          </a:highlight>
                          <a:latin typeface="+mn-lt"/>
                          <a:ea typeface="Verdana"/>
                          <a:cs typeface="Verdana"/>
                          <a:sym typeface="Verdana"/>
                        </a:rPr>
                        <a:t>!= pour chaque plateforme</a:t>
                      </a:r>
                    </a:p>
                  </a:txBody>
                  <a:tcPr marL="121900" marR="121900" marT="121900" marB="121900" anchor="ctr">
                    <a:solidFill>
                      <a:srgbClr val="EFEFEF"/>
                    </a:solidFill>
                  </a:tcPr>
                </a:tc>
                <a:tc>
                  <a:txBody>
                    <a:bodyPr/>
                    <a:lstStyle/>
                    <a:p>
                      <a:pPr lvl="0" algn="ctr" rtl="0">
                        <a:spcBef>
                          <a:spcPts val="0"/>
                        </a:spcBef>
                        <a:buNone/>
                      </a:pPr>
                      <a:r>
                        <a:rPr lang="fr" sz="2400" dirty="0">
                          <a:solidFill>
                            <a:srgbClr val="0070C0"/>
                          </a:solidFill>
                          <a:highlight>
                            <a:srgbClr val="F1F1F1"/>
                          </a:highlight>
                          <a:latin typeface="+mn-lt"/>
                          <a:ea typeface="Verdana"/>
                          <a:cs typeface="Verdana"/>
                          <a:sym typeface="Verdana"/>
                        </a:rPr>
                        <a:t>Commun</a:t>
                      </a:r>
                    </a:p>
                  </a:txBody>
                  <a:tcPr marL="121900" marR="121900" marT="121900" marB="121900" anchor="ctr">
                    <a:solidFill>
                      <a:srgbClr val="EFEFEF"/>
                    </a:solidFill>
                  </a:tcPr>
                </a:tc>
                <a:tc>
                  <a:txBody>
                    <a:bodyPr/>
                    <a:lstStyle/>
                    <a:p>
                      <a:pPr lvl="0" algn="ctr" rtl="0">
                        <a:spcBef>
                          <a:spcPts val="0"/>
                        </a:spcBef>
                        <a:buNone/>
                      </a:pPr>
                      <a:r>
                        <a:rPr lang="fr" sz="2400" dirty="0">
                          <a:solidFill>
                            <a:srgbClr val="0070C0"/>
                          </a:solidFill>
                          <a:highlight>
                            <a:srgbClr val="F1F1F1"/>
                          </a:highlight>
                          <a:latin typeface="+mn-lt"/>
                          <a:ea typeface="Verdana"/>
                          <a:cs typeface="Verdana"/>
                          <a:sym typeface="Verdana"/>
                        </a:rPr>
                        <a:t>Commun</a:t>
                      </a:r>
                    </a:p>
                  </a:txBody>
                  <a:tcPr marL="121900" marR="121900" marT="121900" marB="121900" anchor="ctr">
                    <a:solidFill>
                      <a:srgbClr val="EFEFEF"/>
                    </a:solidFill>
                  </a:tcPr>
                </a:tc>
              </a:tr>
            </a:tbl>
          </a:graphicData>
        </a:graphic>
      </p:graphicFrame>
      <p:sp>
        <p:nvSpPr>
          <p:cNvPr id="5" name="Titre 1"/>
          <p:cNvSpPr>
            <a:spLocks noGrp="1"/>
          </p:cNvSpPr>
          <p:nvPr>
            <p:ph type="title"/>
          </p:nvPr>
        </p:nvSpPr>
        <p:spPr>
          <a:xfrm>
            <a:off x="838200" y="365125"/>
            <a:ext cx="10515600" cy="1325563"/>
          </a:xfrm>
        </p:spPr>
        <p:txBody>
          <a:bodyPr/>
          <a:lstStyle/>
          <a:p>
            <a:r>
              <a:rPr lang="fr-FR" dirty="0" smtClean="0"/>
              <a:t>Comparatif</a:t>
            </a:r>
            <a:endParaRPr lang="fr-FR" dirty="0"/>
          </a:p>
        </p:txBody>
      </p:sp>
      <p:sp>
        <p:nvSpPr>
          <p:cNvPr id="3" name="Espace réservé du numéro de diapositive 2"/>
          <p:cNvSpPr>
            <a:spLocks noGrp="1"/>
          </p:cNvSpPr>
          <p:nvPr>
            <p:ph type="sldNum" idx="12"/>
          </p:nvPr>
        </p:nvSpPr>
        <p:spPr/>
        <p:txBody>
          <a:bodyPr/>
          <a:lstStyle/>
          <a:p>
            <a:fld id="{00000000-1234-1234-1234-123412341234}" type="slidenum">
              <a:rPr lang="fr" smtClean="0"/>
              <a:pPr/>
              <a:t>6</a:t>
            </a:fld>
            <a:endParaRPr lang="fr"/>
          </a:p>
        </p:txBody>
      </p:sp>
      <p:sp>
        <p:nvSpPr>
          <p:cNvPr id="6" name="Rectangle 5"/>
          <p:cNvSpPr/>
          <p:nvPr/>
        </p:nvSpPr>
        <p:spPr>
          <a:xfrm>
            <a:off x="0" y="6375400"/>
            <a:ext cx="12192000" cy="482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numéro de diapositive 4"/>
          <p:cNvSpPr txBox="1">
            <a:spLocks/>
          </p:cNvSpPr>
          <p:nvPr/>
        </p:nvSpPr>
        <p:spPr>
          <a:xfrm>
            <a:off x="11493500" y="6434137"/>
            <a:ext cx="520700" cy="365125"/>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smtClean="0">
                <a:solidFill>
                  <a:schemeClr val="bg1"/>
                </a:solidFill>
              </a:rPr>
              <a:t>5</a:t>
            </a:r>
            <a:endParaRPr lang="fr-FR" sz="2000" b="1" dirty="0">
              <a:solidFill>
                <a:schemeClr val="bg1"/>
              </a:solidFill>
            </a:endParaRPr>
          </a:p>
        </p:txBody>
      </p:sp>
      <p:sp>
        <p:nvSpPr>
          <p:cNvPr id="8" name="Parallélogramme 7"/>
          <p:cNvSpPr/>
          <p:nvPr/>
        </p:nvSpPr>
        <p:spPr>
          <a:xfrm>
            <a:off x="-127000" y="6375400"/>
            <a:ext cx="1980000" cy="488949"/>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bg1"/>
                </a:solidFill>
              </a:rPr>
              <a:t>Etat de l’art</a:t>
            </a:r>
            <a:endParaRPr lang="fr-FR" sz="1600" dirty="0">
              <a:solidFill>
                <a:schemeClr val="bg1"/>
              </a:solidFill>
            </a:endParaRPr>
          </a:p>
        </p:txBody>
      </p:sp>
      <p:sp>
        <p:nvSpPr>
          <p:cNvPr id="9" name="Parallélogramme 8"/>
          <p:cNvSpPr/>
          <p:nvPr/>
        </p:nvSpPr>
        <p:spPr>
          <a:xfrm>
            <a:off x="17526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React</a:t>
            </a:r>
            <a:endParaRPr lang="fr-FR" sz="1600" dirty="0">
              <a:solidFill>
                <a:srgbClr val="0070C0"/>
              </a:solidFill>
            </a:endParaRPr>
          </a:p>
        </p:txBody>
      </p:sp>
      <p:sp>
        <p:nvSpPr>
          <p:cNvPr id="10" name="Parallélogramme 9"/>
          <p:cNvSpPr/>
          <p:nvPr/>
        </p:nvSpPr>
        <p:spPr>
          <a:xfrm>
            <a:off x="3648825"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Redux</a:t>
            </a:r>
            <a:endParaRPr lang="fr-FR" sz="1600" dirty="0">
              <a:solidFill>
                <a:srgbClr val="0070C0"/>
              </a:solidFill>
            </a:endParaRPr>
          </a:p>
        </p:txBody>
      </p:sp>
      <p:sp>
        <p:nvSpPr>
          <p:cNvPr id="11" name="Parallélogramme 10"/>
          <p:cNvSpPr/>
          <p:nvPr/>
        </p:nvSpPr>
        <p:spPr>
          <a:xfrm>
            <a:off x="5528425"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React</a:t>
            </a:r>
            <a:r>
              <a:rPr lang="fr-FR" sz="1600" dirty="0" smtClean="0">
                <a:solidFill>
                  <a:srgbClr val="0070C0"/>
                </a:solidFill>
              </a:rPr>
              <a:t> Native</a:t>
            </a:r>
            <a:endParaRPr lang="fr-FR" sz="1600" dirty="0">
              <a:solidFill>
                <a:srgbClr val="0070C0"/>
              </a:solidFill>
            </a:endParaRPr>
          </a:p>
        </p:txBody>
      </p:sp>
      <p:sp>
        <p:nvSpPr>
          <p:cNvPr id="12" name="Parallélogramme 11"/>
          <p:cNvSpPr/>
          <p:nvPr/>
        </p:nvSpPr>
        <p:spPr>
          <a:xfrm>
            <a:off x="7407025"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Tooling</a:t>
            </a:r>
            <a:endParaRPr lang="fr-FR" sz="1600" dirty="0">
              <a:solidFill>
                <a:srgbClr val="0070C0"/>
              </a:solidFill>
            </a:endParaRPr>
          </a:p>
        </p:txBody>
      </p:sp>
      <p:sp>
        <p:nvSpPr>
          <p:cNvPr id="13" name="Parallélogramme 12"/>
          <p:cNvSpPr/>
          <p:nvPr/>
        </p:nvSpPr>
        <p:spPr>
          <a:xfrm>
            <a:off x="9286625"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rgbClr val="0070C0"/>
                </a:solidFill>
              </a:rPr>
              <a:t>Bilan</a:t>
            </a:r>
            <a:endParaRPr lang="fr-FR" sz="1600" dirty="0">
              <a:solidFill>
                <a:srgbClr val="0070C0"/>
              </a:solidFill>
            </a:endParaRPr>
          </a:p>
        </p:txBody>
      </p:sp>
    </p:spTree>
    <p:extLst>
      <p:ext uri="{BB962C8B-B14F-4D97-AF65-F5344CB8AC3E}">
        <p14:creationId xmlns:p14="http://schemas.microsoft.com/office/powerpoint/2010/main" val="3028580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graphicFrame>
        <p:nvGraphicFramePr>
          <p:cNvPr id="88" name="Shape 88"/>
          <p:cNvGraphicFramePr/>
          <p:nvPr>
            <p:extLst>
              <p:ext uri="{D42A27DB-BD31-4B8C-83A1-F6EECF244321}">
                <p14:modId xmlns:p14="http://schemas.microsoft.com/office/powerpoint/2010/main" val="1878555605"/>
              </p:ext>
            </p:extLst>
          </p:nvPr>
        </p:nvGraphicFramePr>
        <p:xfrm>
          <a:off x="924024" y="1133644"/>
          <a:ext cx="10341776" cy="5047182"/>
        </p:xfrm>
        <a:graphic>
          <a:graphicData uri="http://schemas.openxmlformats.org/drawingml/2006/table">
            <a:tbl>
              <a:tblPr>
                <a:noFill/>
              </a:tblPr>
              <a:tblGrid>
                <a:gridCol w="2585444"/>
                <a:gridCol w="2585444"/>
                <a:gridCol w="2585444"/>
                <a:gridCol w="2585444"/>
              </a:tblGrid>
              <a:tr h="978679">
                <a:tc>
                  <a:txBody>
                    <a:bodyPr/>
                    <a:lstStyle/>
                    <a:p>
                      <a:pPr lvl="0" rtl="0">
                        <a:spcBef>
                          <a:spcPts val="0"/>
                        </a:spcBef>
                        <a:buNone/>
                      </a:pPr>
                      <a:endParaRPr sz="2400" b="0" dirty="0">
                        <a:latin typeface="+mn-lt"/>
                      </a:endParaRPr>
                    </a:p>
                  </a:txBody>
                  <a:tcPr marL="121900" marR="121900" marT="121900" marB="121900">
                    <a:lnL w="9525" cap="flat" cmpd="sng">
                      <a:solidFill>
                        <a:srgbClr val="9E9E9E">
                          <a:alpha val="0"/>
                        </a:srgbClr>
                      </a:solidFill>
                      <a:prstDash val="solid"/>
                      <a:round/>
                      <a:headEnd type="none" w="med" len="med"/>
                      <a:tailEnd type="none" w="med" len="med"/>
                    </a:lnL>
                    <a:lnT w="9525" cap="flat" cmpd="sng">
                      <a:solidFill>
                        <a:srgbClr val="9E9E9E">
                          <a:alpha val="0"/>
                        </a:srgbClr>
                      </a:solidFill>
                      <a:prstDash val="solid"/>
                      <a:round/>
                      <a:headEnd type="none" w="med" len="med"/>
                      <a:tailEnd type="none" w="med" len="med"/>
                    </a:lnT>
                  </a:tcPr>
                </a:tc>
                <a:tc>
                  <a:txBody>
                    <a:bodyPr/>
                    <a:lstStyle/>
                    <a:p>
                      <a:pPr lvl="0" algn="ctr">
                        <a:spcBef>
                          <a:spcPts val="0"/>
                        </a:spcBef>
                        <a:buNone/>
                      </a:pPr>
                      <a:r>
                        <a:rPr lang="fr" sz="2400" b="0" dirty="0" smtClean="0">
                          <a:latin typeface="+mn-lt"/>
                        </a:rPr>
                        <a:t>Natives</a:t>
                      </a:r>
                      <a:endParaRPr lang="fr" sz="2400" b="0" dirty="0">
                        <a:latin typeface="+mn-lt"/>
                      </a:endParaRPr>
                    </a:p>
                  </a:txBody>
                  <a:tcPr marL="121900" marR="121900" marT="121900" marB="121900" anchor="ctr"/>
                </a:tc>
                <a:tc>
                  <a:txBody>
                    <a:bodyPr/>
                    <a:lstStyle/>
                    <a:p>
                      <a:pPr lvl="0" algn="ctr">
                        <a:spcBef>
                          <a:spcPts val="0"/>
                        </a:spcBef>
                        <a:buNone/>
                      </a:pPr>
                      <a:r>
                        <a:rPr lang="fr" sz="2400" b="0" dirty="0" smtClean="0">
                          <a:latin typeface="+mn-lt"/>
                        </a:rPr>
                        <a:t>Hybrides</a:t>
                      </a:r>
                      <a:endParaRPr lang="fr" sz="2400" b="0" dirty="0">
                        <a:latin typeface="+mn-lt"/>
                      </a:endParaRPr>
                    </a:p>
                  </a:txBody>
                  <a:tcPr marL="121900" marR="121900" marT="121900" marB="121900" anchor="ctr"/>
                </a:tc>
                <a:tc>
                  <a:txBody>
                    <a:bodyPr/>
                    <a:lstStyle/>
                    <a:p>
                      <a:pPr lvl="0" algn="ctr">
                        <a:spcBef>
                          <a:spcPts val="0"/>
                        </a:spcBef>
                        <a:buNone/>
                      </a:pPr>
                      <a:r>
                        <a:rPr lang="fr" sz="2400" b="0" dirty="0" smtClean="0">
                          <a:latin typeface="+mn-lt"/>
                        </a:rPr>
                        <a:t>Cross-Platform</a:t>
                      </a:r>
                      <a:endParaRPr lang="fr" sz="2400" b="0" dirty="0">
                        <a:latin typeface="+mn-lt"/>
                      </a:endParaRPr>
                    </a:p>
                  </a:txBody>
                  <a:tcPr marL="121900" marR="121900" marT="121900" marB="121900" anchor="ctr"/>
                </a:tc>
              </a:tr>
              <a:tr h="703715">
                <a:tc>
                  <a:txBody>
                    <a:bodyPr/>
                    <a:lstStyle/>
                    <a:p>
                      <a:pPr lvl="0" algn="ctr">
                        <a:spcBef>
                          <a:spcPts val="0"/>
                        </a:spcBef>
                        <a:buNone/>
                      </a:pPr>
                      <a:r>
                        <a:rPr lang="fr" sz="2400" b="0" dirty="0">
                          <a:latin typeface="+mn-lt"/>
                        </a:rPr>
                        <a:t>Partage de code</a:t>
                      </a:r>
                    </a:p>
                  </a:txBody>
                  <a:tcPr marL="121900" marR="121900" marT="121900" marB="121900" anchor="ctr"/>
                </a:tc>
                <a:tc>
                  <a:txBody>
                    <a:bodyPr/>
                    <a:lstStyle/>
                    <a:p>
                      <a:pPr lvl="0" algn="ctr">
                        <a:spcBef>
                          <a:spcPts val="0"/>
                        </a:spcBef>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c>
                  <a:txBody>
                    <a:bodyPr/>
                    <a:lstStyle/>
                    <a:p>
                      <a:pPr lvl="0" algn="ctr">
                        <a:spcBef>
                          <a:spcPts val="0"/>
                        </a:spcBef>
                        <a:buClr>
                          <a:schemeClr val="dk1"/>
                        </a:buClr>
                        <a:buSzPct val="78571"/>
                        <a:buFont typeface="Arial"/>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c>
                  <a:txBody>
                    <a:bodyPr/>
                    <a:lstStyle/>
                    <a:p>
                      <a:pPr lvl="0" algn="ctr">
                        <a:spcBef>
                          <a:spcPts val="0"/>
                        </a:spcBef>
                        <a:buClr>
                          <a:schemeClr val="dk1"/>
                        </a:buClr>
                        <a:buSzPct val="78571"/>
                        <a:buFont typeface="Arial"/>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r>
              <a:tr h="978679">
                <a:tc>
                  <a:txBody>
                    <a:bodyPr/>
                    <a:lstStyle/>
                    <a:p>
                      <a:pPr lvl="0" algn="ctr">
                        <a:spcBef>
                          <a:spcPts val="0"/>
                        </a:spcBef>
                        <a:buNone/>
                      </a:pPr>
                      <a:r>
                        <a:rPr lang="fr" sz="2400" b="0" dirty="0">
                          <a:latin typeface="+mn-lt"/>
                        </a:rPr>
                        <a:t>Rapidité de développement</a:t>
                      </a:r>
                    </a:p>
                  </a:txBody>
                  <a:tcPr marL="121900" marR="121900" marT="121900" marB="121900" anchor="ctr"/>
                </a:tc>
                <a:tc>
                  <a:txBody>
                    <a:bodyPr/>
                    <a:lstStyle/>
                    <a:p>
                      <a:pPr lvl="0" algn="ctr">
                        <a:spcBef>
                          <a:spcPts val="0"/>
                        </a:spcBef>
                        <a:buClr>
                          <a:schemeClr val="dk1"/>
                        </a:buClr>
                        <a:buSzPct val="78571"/>
                        <a:buFont typeface="Arial"/>
                        <a:buNone/>
                      </a:pPr>
                      <a:r>
                        <a:rPr lang="fr" sz="2400" dirty="0" smtClean="0">
                          <a:solidFill>
                            <a:srgbClr val="0070C0"/>
                          </a:solidFill>
                          <a:highlight>
                            <a:srgbClr val="F1F1F1"/>
                          </a:highlight>
                          <a:latin typeface="+mn-lt"/>
                          <a:ea typeface="Verdana"/>
                          <a:cs typeface="Verdana"/>
                          <a:sym typeface="Verdana"/>
                        </a:rPr>
                        <a:t>★★☆☆☆</a:t>
                      </a:r>
                      <a:endParaRPr lang="fr" sz="2400" dirty="0">
                        <a:solidFill>
                          <a:srgbClr val="0070C0"/>
                        </a:solidFill>
                        <a:highlight>
                          <a:srgbClr val="F1F1F1"/>
                        </a:highlight>
                        <a:latin typeface="+mn-lt"/>
                        <a:ea typeface="Verdana"/>
                        <a:cs typeface="Verdana"/>
                        <a:sym typeface="Verdana"/>
                      </a:endParaRPr>
                    </a:p>
                  </a:txBody>
                  <a:tcPr marL="121900" marR="121900" marT="121900" marB="121900" anchor="ctr">
                    <a:solidFill>
                      <a:srgbClr val="EFEFEF"/>
                    </a:solidFill>
                  </a:tcPr>
                </a:tc>
                <a:tc>
                  <a:txBody>
                    <a:bodyPr/>
                    <a:lstStyle/>
                    <a:p>
                      <a:pPr lvl="0" algn="ctr">
                        <a:spcBef>
                          <a:spcPts val="0"/>
                        </a:spcBef>
                        <a:buClr>
                          <a:schemeClr val="dk1"/>
                        </a:buClr>
                        <a:buSzPct val="78571"/>
                        <a:buFont typeface="Arial"/>
                        <a:buNone/>
                      </a:pPr>
                      <a:r>
                        <a:rPr lang="fr" sz="2400" dirty="0" smtClean="0">
                          <a:solidFill>
                            <a:srgbClr val="0070C0"/>
                          </a:solidFill>
                          <a:highlight>
                            <a:srgbClr val="F1F1F1"/>
                          </a:highlight>
                          <a:latin typeface="+mn-lt"/>
                          <a:ea typeface="Verdana"/>
                          <a:cs typeface="Verdana"/>
                          <a:sym typeface="Verdana"/>
                        </a:rPr>
                        <a:t>★★★★☆</a:t>
                      </a:r>
                      <a:endParaRPr lang="fr" sz="2400" dirty="0">
                        <a:solidFill>
                          <a:srgbClr val="0070C0"/>
                        </a:solidFill>
                        <a:highlight>
                          <a:srgbClr val="F1F1F1"/>
                        </a:highlight>
                        <a:latin typeface="+mn-lt"/>
                        <a:ea typeface="Verdana"/>
                        <a:cs typeface="Verdana"/>
                        <a:sym typeface="Verdana"/>
                      </a:endParaRPr>
                    </a:p>
                  </a:txBody>
                  <a:tcPr marL="121900" marR="121900" marT="121900" marB="121900" anchor="ctr">
                    <a:solidFill>
                      <a:srgbClr val="EFEFEF"/>
                    </a:solidFill>
                  </a:tcPr>
                </a:tc>
                <a:tc>
                  <a:txBody>
                    <a:bodyPr/>
                    <a:lstStyle/>
                    <a:p>
                      <a:pPr lvl="0" algn="ctr">
                        <a:spcBef>
                          <a:spcPts val="0"/>
                        </a:spcBef>
                        <a:buClr>
                          <a:schemeClr val="dk1"/>
                        </a:buClr>
                        <a:buSzPct val="78571"/>
                        <a:buFont typeface="Arial"/>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r>
              <a:tr h="703715">
                <a:tc>
                  <a:txBody>
                    <a:bodyPr/>
                    <a:lstStyle/>
                    <a:p>
                      <a:pPr lvl="0" algn="ctr">
                        <a:spcBef>
                          <a:spcPts val="0"/>
                        </a:spcBef>
                        <a:buNone/>
                      </a:pPr>
                      <a:r>
                        <a:rPr lang="fr" sz="2400" b="0" dirty="0">
                          <a:solidFill>
                            <a:schemeClr val="tx1"/>
                          </a:solidFill>
                          <a:latin typeface="+mn-lt"/>
                        </a:rPr>
                        <a:t>Performances</a:t>
                      </a:r>
                    </a:p>
                  </a:txBody>
                  <a:tcPr marL="121900" marR="121900" marT="121900" marB="12190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ct val="78571"/>
                        <a:buFont typeface="Arial"/>
                        <a:buNone/>
                        <a:tabLst/>
                        <a:defRPr/>
                      </a:pPr>
                      <a:r>
                        <a:rPr lang="fr" sz="2400" smtClean="0">
                          <a:solidFill>
                            <a:schemeClr val="bg1"/>
                          </a:solidFill>
                          <a:sym typeface="Verdana"/>
                        </a:rPr>
                        <a:t>★★★★★</a:t>
                      </a:r>
                      <a:endParaRPr lang="fr" sz="2400" dirty="0" smtClean="0">
                        <a:solidFill>
                          <a:schemeClr val="bg1"/>
                        </a:solidFill>
                        <a:highlight>
                          <a:srgbClr val="F1F1F1"/>
                        </a:highlight>
                        <a:latin typeface="+mn-lt"/>
                        <a:ea typeface="Verdana"/>
                        <a:cs typeface="Verdana"/>
                        <a:sym typeface="Verdana"/>
                      </a:endParaRPr>
                    </a:p>
                  </a:txBody>
                  <a:tcPr marL="121900" marR="121900" marT="121900" marB="121900" anchor="ctr">
                    <a:solidFill>
                      <a:srgbClr val="0070C0"/>
                    </a:solidFill>
                  </a:tcPr>
                </a:tc>
                <a:tc>
                  <a:txBody>
                    <a:bodyPr/>
                    <a:lstStyle/>
                    <a:p>
                      <a:pPr lvl="0" algn="ctr">
                        <a:spcBef>
                          <a:spcPts val="0"/>
                        </a:spcBef>
                        <a:buClr>
                          <a:schemeClr val="dk1"/>
                        </a:buClr>
                        <a:buSzPct val="78571"/>
                        <a:buFont typeface="Arial"/>
                        <a:buNone/>
                      </a:pPr>
                      <a:r>
                        <a:rPr lang="fr" sz="2400" dirty="0" smtClean="0">
                          <a:solidFill>
                            <a:schemeClr val="bg1"/>
                          </a:solidFill>
                          <a:sym typeface="Verdana"/>
                        </a:rPr>
                        <a:t>★★☆☆☆</a:t>
                      </a:r>
                      <a:endParaRPr lang="fr" sz="2400" dirty="0">
                        <a:solidFill>
                          <a:schemeClr val="bg1"/>
                        </a:solidFill>
                        <a:highlight>
                          <a:srgbClr val="F1F1F1"/>
                        </a:highlight>
                        <a:latin typeface="+mn-lt"/>
                        <a:ea typeface="Verdana"/>
                        <a:cs typeface="Verdana"/>
                        <a:sym typeface="Verdana"/>
                      </a:endParaRPr>
                    </a:p>
                  </a:txBody>
                  <a:tcPr marL="121900" marR="121900" marT="121900" marB="121900" anchor="ctr">
                    <a:solidFill>
                      <a:srgbClr val="0070C0"/>
                    </a:solidFill>
                  </a:tcPr>
                </a:tc>
                <a:tc>
                  <a:txBody>
                    <a:bodyPr/>
                    <a:lstStyle/>
                    <a:p>
                      <a:pPr lvl="0" algn="ctr">
                        <a:spcBef>
                          <a:spcPts val="0"/>
                        </a:spcBef>
                        <a:buClr>
                          <a:schemeClr val="dk1"/>
                        </a:buClr>
                        <a:buSzPct val="78571"/>
                        <a:buFont typeface="Arial"/>
                        <a:buNone/>
                      </a:pPr>
                      <a:r>
                        <a:rPr lang="fr" sz="2400" dirty="0" smtClean="0">
                          <a:solidFill>
                            <a:schemeClr val="bg1"/>
                          </a:solidFill>
                          <a:sym typeface="Verdana"/>
                        </a:rPr>
                        <a:t>★★★★☆</a:t>
                      </a:r>
                      <a:endParaRPr lang="fr" sz="2400" dirty="0">
                        <a:solidFill>
                          <a:schemeClr val="bg1"/>
                        </a:solidFill>
                        <a:highlight>
                          <a:srgbClr val="F1F1F1"/>
                        </a:highlight>
                        <a:latin typeface="+mn-lt"/>
                        <a:ea typeface="Verdana"/>
                        <a:cs typeface="Verdana"/>
                        <a:sym typeface="Verdana"/>
                      </a:endParaRPr>
                    </a:p>
                  </a:txBody>
                  <a:tcPr marL="121900" marR="121900" marT="121900" marB="121900" anchor="ctr">
                    <a:solidFill>
                      <a:srgbClr val="0070C0"/>
                    </a:solidFill>
                  </a:tcPr>
                </a:tc>
              </a:tr>
              <a:tr h="703715">
                <a:tc>
                  <a:txBody>
                    <a:bodyPr/>
                    <a:lstStyle/>
                    <a:p>
                      <a:pPr lvl="0" algn="ctr" rtl="0">
                        <a:spcBef>
                          <a:spcPts val="0"/>
                        </a:spcBef>
                        <a:buNone/>
                      </a:pPr>
                      <a:r>
                        <a:rPr lang="fr" sz="2400" b="0" dirty="0">
                          <a:latin typeface="+mn-lt"/>
                        </a:rPr>
                        <a:t>Communauté</a:t>
                      </a:r>
                    </a:p>
                  </a:txBody>
                  <a:tcPr marL="121900" marR="121900" marT="121900" marB="121900" anchor="ctr"/>
                </a:tc>
                <a:tc>
                  <a:txBody>
                    <a:bodyPr/>
                    <a:lstStyle/>
                    <a:p>
                      <a:pPr lvl="0" algn="ctr" rtl="0">
                        <a:spcBef>
                          <a:spcPts val="0"/>
                        </a:spcBef>
                        <a:buClr>
                          <a:schemeClr val="dk1"/>
                        </a:buClr>
                        <a:buSzPct val="78571"/>
                        <a:buFont typeface="Arial"/>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c>
                  <a:txBody>
                    <a:bodyPr/>
                    <a:lstStyle/>
                    <a:p>
                      <a:pPr lvl="0" algn="ctr" rtl="0">
                        <a:spcBef>
                          <a:spcPts val="0"/>
                        </a:spcBef>
                        <a:buClr>
                          <a:schemeClr val="dk1"/>
                        </a:buClr>
                        <a:buSzPct val="78571"/>
                        <a:buFont typeface="Arial"/>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c>
                  <a:txBody>
                    <a:bodyPr/>
                    <a:lstStyle/>
                    <a:p>
                      <a:pPr lvl="0" algn="ctr" rtl="0">
                        <a:spcBef>
                          <a:spcPts val="0"/>
                        </a:spcBef>
                        <a:buClr>
                          <a:schemeClr val="dk1"/>
                        </a:buClr>
                        <a:buSzPct val="78571"/>
                        <a:buFont typeface="Arial"/>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r>
              <a:tr h="978679">
                <a:tc>
                  <a:txBody>
                    <a:bodyPr/>
                    <a:lstStyle/>
                    <a:p>
                      <a:pPr lvl="0" algn="ctr" rtl="0">
                        <a:spcBef>
                          <a:spcPts val="0"/>
                        </a:spcBef>
                        <a:buNone/>
                      </a:pPr>
                      <a:r>
                        <a:rPr lang="fr" sz="2400" b="0" dirty="0">
                          <a:latin typeface="+mn-lt"/>
                        </a:rPr>
                        <a:t>Profil développeur</a:t>
                      </a:r>
                    </a:p>
                  </a:txBody>
                  <a:tcPr marL="121900" marR="121900" marT="121900" marB="121900" anchor="ctr"/>
                </a:tc>
                <a:tc>
                  <a:txBody>
                    <a:bodyPr/>
                    <a:lstStyle/>
                    <a:p>
                      <a:pPr lvl="0" algn="ctr" rtl="0">
                        <a:spcBef>
                          <a:spcPts val="0"/>
                        </a:spcBef>
                        <a:buNone/>
                      </a:pPr>
                      <a:r>
                        <a:rPr lang="fr" sz="2400" dirty="0">
                          <a:solidFill>
                            <a:srgbClr val="0070C0"/>
                          </a:solidFill>
                          <a:highlight>
                            <a:srgbClr val="F1F1F1"/>
                          </a:highlight>
                          <a:latin typeface="+mn-lt"/>
                          <a:ea typeface="Verdana"/>
                          <a:cs typeface="Verdana"/>
                          <a:sym typeface="Verdana"/>
                        </a:rPr>
                        <a:t>!= pour chaque plateforme</a:t>
                      </a:r>
                    </a:p>
                  </a:txBody>
                  <a:tcPr marL="121900" marR="121900" marT="121900" marB="121900" anchor="ctr">
                    <a:solidFill>
                      <a:srgbClr val="EFEFEF"/>
                    </a:solidFill>
                  </a:tcPr>
                </a:tc>
                <a:tc>
                  <a:txBody>
                    <a:bodyPr/>
                    <a:lstStyle/>
                    <a:p>
                      <a:pPr lvl="0" algn="ctr" rtl="0">
                        <a:spcBef>
                          <a:spcPts val="0"/>
                        </a:spcBef>
                        <a:buNone/>
                      </a:pPr>
                      <a:r>
                        <a:rPr lang="fr" sz="2400" dirty="0">
                          <a:solidFill>
                            <a:srgbClr val="0070C0"/>
                          </a:solidFill>
                          <a:highlight>
                            <a:srgbClr val="F1F1F1"/>
                          </a:highlight>
                          <a:latin typeface="+mn-lt"/>
                          <a:ea typeface="Verdana"/>
                          <a:cs typeface="Verdana"/>
                          <a:sym typeface="Verdana"/>
                        </a:rPr>
                        <a:t>Commun</a:t>
                      </a:r>
                    </a:p>
                  </a:txBody>
                  <a:tcPr marL="121900" marR="121900" marT="121900" marB="121900" anchor="ctr">
                    <a:solidFill>
                      <a:srgbClr val="EFEFEF"/>
                    </a:solidFill>
                  </a:tcPr>
                </a:tc>
                <a:tc>
                  <a:txBody>
                    <a:bodyPr/>
                    <a:lstStyle/>
                    <a:p>
                      <a:pPr lvl="0" algn="ctr" rtl="0">
                        <a:spcBef>
                          <a:spcPts val="0"/>
                        </a:spcBef>
                        <a:buNone/>
                      </a:pPr>
                      <a:r>
                        <a:rPr lang="fr" sz="2400" dirty="0">
                          <a:solidFill>
                            <a:srgbClr val="0070C0"/>
                          </a:solidFill>
                          <a:highlight>
                            <a:srgbClr val="F1F1F1"/>
                          </a:highlight>
                          <a:latin typeface="+mn-lt"/>
                          <a:ea typeface="Verdana"/>
                          <a:cs typeface="Verdana"/>
                          <a:sym typeface="Verdana"/>
                        </a:rPr>
                        <a:t>Commun</a:t>
                      </a:r>
                    </a:p>
                  </a:txBody>
                  <a:tcPr marL="121900" marR="121900" marT="121900" marB="121900" anchor="ctr">
                    <a:solidFill>
                      <a:srgbClr val="EFEFEF"/>
                    </a:solidFill>
                  </a:tcPr>
                </a:tc>
              </a:tr>
            </a:tbl>
          </a:graphicData>
        </a:graphic>
      </p:graphicFrame>
      <p:sp>
        <p:nvSpPr>
          <p:cNvPr id="5" name="Titre 1"/>
          <p:cNvSpPr>
            <a:spLocks noGrp="1"/>
          </p:cNvSpPr>
          <p:nvPr>
            <p:ph type="title"/>
          </p:nvPr>
        </p:nvSpPr>
        <p:spPr>
          <a:xfrm>
            <a:off x="838200" y="365125"/>
            <a:ext cx="10515600" cy="1325563"/>
          </a:xfrm>
        </p:spPr>
        <p:txBody>
          <a:bodyPr/>
          <a:lstStyle/>
          <a:p>
            <a:r>
              <a:rPr lang="fr-FR" dirty="0" smtClean="0"/>
              <a:t>Comparatif</a:t>
            </a:r>
            <a:endParaRPr lang="fr-FR" dirty="0"/>
          </a:p>
        </p:txBody>
      </p:sp>
      <p:sp>
        <p:nvSpPr>
          <p:cNvPr id="7" name="Espace réservé du numéro de diapositive 2"/>
          <p:cNvSpPr txBox="1">
            <a:spLocks/>
          </p:cNvSpPr>
          <p:nvPr/>
        </p:nvSpPr>
        <p:spPr>
          <a:xfrm>
            <a:off x="11296609" y="6217621"/>
            <a:ext cx="731600" cy="524800"/>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fr" smtClean="0"/>
              <a:pPr/>
              <a:t>7</a:t>
            </a:fld>
            <a:endParaRPr lang="fr"/>
          </a:p>
        </p:txBody>
      </p:sp>
      <p:sp>
        <p:nvSpPr>
          <p:cNvPr id="8" name="Rectangle 7"/>
          <p:cNvSpPr/>
          <p:nvPr/>
        </p:nvSpPr>
        <p:spPr>
          <a:xfrm>
            <a:off x="0" y="6375400"/>
            <a:ext cx="12192000" cy="482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numéro de diapositive 4"/>
          <p:cNvSpPr txBox="1">
            <a:spLocks/>
          </p:cNvSpPr>
          <p:nvPr/>
        </p:nvSpPr>
        <p:spPr>
          <a:xfrm>
            <a:off x="11493500" y="6434137"/>
            <a:ext cx="520700" cy="365125"/>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smtClean="0">
                <a:solidFill>
                  <a:schemeClr val="bg1"/>
                </a:solidFill>
              </a:rPr>
              <a:t>5</a:t>
            </a:r>
            <a:endParaRPr lang="fr-FR" sz="2000" b="1" dirty="0">
              <a:solidFill>
                <a:schemeClr val="bg1"/>
              </a:solidFill>
            </a:endParaRPr>
          </a:p>
        </p:txBody>
      </p:sp>
      <p:sp>
        <p:nvSpPr>
          <p:cNvPr id="10" name="Parallélogramme 9"/>
          <p:cNvSpPr/>
          <p:nvPr/>
        </p:nvSpPr>
        <p:spPr>
          <a:xfrm>
            <a:off x="-127000" y="6375400"/>
            <a:ext cx="1980000" cy="488949"/>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bg1"/>
                </a:solidFill>
              </a:rPr>
              <a:t>Etat de l’art</a:t>
            </a:r>
            <a:endParaRPr lang="fr-FR" sz="1600" dirty="0">
              <a:solidFill>
                <a:schemeClr val="bg1"/>
              </a:solidFill>
            </a:endParaRPr>
          </a:p>
        </p:txBody>
      </p:sp>
      <p:sp>
        <p:nvSpPr>
          <p:cNvPr id="11" name="Parallélogramme 10"/>
          <p:cNvSpPr/>
          <p:nvPr/>
        </p:nvSpPr>
        <p:spPr>
          <a:xfrm>
            <a:off x="17526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React</a:t>
            </a:r>
            <a:endParaRPr lang="fr-FR" sz="1600" dirty="0">
              <a:solidFill>
                <a:srgbClr val="0070C0"/>
              </a:solidFill>
            </a:endParaRPr>
          </a:p>
        </p:txBody>
      </p:sp>
      <p:sp>
        <p:nvSpPr>
          <p:cNvPr id="12" name="Parallélogramme 11"/>
          <p:cNvSpPr/>
          <p:nvPr/>
        </p:nvSpPr>
        <p:spPr>
          <a:xfrm>
            <a:off x="3648825"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Redux</a:t>
            </a:r>
            <a:endParaRPr lang="fr-FR" sz="1600" dirty="0">
              <a:solidFill>
                <a:srgbClr val="0070C0"/>
              </a:solidFill>
            </a:endParaRPr>
          </a:p>
        </p:txBody>
      </p:sp>
      <p:sp>
        <p:nvSpPr>
          <p:cNvPr id="13" name="Parallélogramme 12"/>
          <p:cNvSpPr/>
          <p:nvPr/>
        </p:nvSpPr>
        <p:spPr>
          <a:xfrm>
            <a:off x="5528425"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React</a:t>
            </a:r>
            <a:r>
              <a:rPr lang="fr-FR" sz="1600" dirty="0" smtClean="0">
                <a:solidFill>
                  <a:srgbClr val="0070C0"/>
                </a:solidFill>
              </a:rPr>
              <a:t> Native</a:t>
            </a:r>
            <a:endParaRPr lang="fr-FR" sz="1600" dirty="0">
              <a:solidFill>
                <a:srgbClr val="0070C0"/>
              </a:solidFill>
            </a:endParaRPr>
          </a:p>
        </p:txBody>
      </p:sp>
      <p:sp>
        <p:nvSpPr>
          <p:cNvPr id="14" name="Parallélogramme 13"/>
          <p:cNvSpPr/>
          <p:nvPr/>
        </p:nvSpPr>
        <p:spPr>
          <a:xfrm>
            <a:off x="7407025"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Tooling</a:t>
            </a:r>
            <a:endParaRPr lang="fr-FR" sz="1600" dirty="0">
              <a:solidFill>
                <a:srgbClr val="0070C0"/>
              </a:solidFill>
            </a:endParaRPr>
          </a:p>
        </p:txBody>
      </p:sp>
      <p:sp>
        <p:nvSpPr>
          <p:cNvPr id="15" name="Parallélogramme 14"/>
          <p:cNvSpPr/>
          <p:nvPr/>
        </p:nvSpPr>
        <p:spPr>
          <a:xfrm>
            <a:off x="9286625"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rgbClr val="0070C0"/>
                </a:solidFill>
              </a:rPr>
              <a:t>Bilan</a:t>
            </a:r>
            <a:endParaRPr lang="fr-FR" sz="1600" dirty="0">
              <a:solidFill>
                <a:srgbClr val="0070C0"/>
              </a:solidFill>
            </a:endParaRPr>
          </a:p>
        </p:txBody>
      </p:sp>
    </p:spTree>
    <p:extLst>
      <p:ext uri="{BB962C8B-B14F-4D97-AF65-F5344CB8AC3E}">
        <p14:creationId xmlns:p14="http://schemas.microsoft.com/office/powerpoint/2010/main" val="3238671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graphicFrame>
        <p:nvGraphicFramePr>
          <p:cNvPr id="88" name="Shape 88"/>
          <p:cNvGraphicFramePr/>
          <p:nvPr>
            <p:extLst>
              <p:ext uri="{D42A27DB-BD31-4B8C-83A1-F6EECF244321}">
                <p14:modId xmlns:p14="http://schemas.microsoft.com/office/powerpoint/2010/main" val="458078638"/>
              </p:ext>
            </p:extLst>
          </p:nvPr>
        </p:nvGraphicFramePr>
        <p:xfrm>
          <a:off x="924024" y="1140902"/>
          <a:ext cx="10341776" cy="5047182"/>
        </p:xfrm>
        <a:graphic>
          <a:graphicData uri="http://schemas.openxmlformats.org/drawingml/2006/table">
            <a:tbl>
              <a:tblPr>
                <a:noFill/>
              </a:tblPr>
              <a:tblGrid>
                <a:gridCol w="2585444"/>
                <a:gridCol w="2585444"/>
                <a:gridCol w="2585444"/>
                <a:gridCol w="2585444"/>
              </a:tblGrid>
              <a:tr h="978679">
                <a:tc>
                  <a:txBody>
                    <a:bodyPr/>
                    <a:lstStyle/>
                    <a:p>
                      <a:pPr lvl="0" rtl="0">
                        <a:spcBef>
                          <a:spcPts val="0"/>
                        </a:spcBef>
                        <a:buNone/>
                      </a:pPr>
                      <a:endParaRPr sz="2400" b="0" dirty="0">
                        <a:latin typeface="+mn-lt"/>
                      </a:endParaRPr>
                    </a:p>
                  </a:txBody>
                  <a:tcPr marL="121900" marR="121900" marT="121900" marB="121900">
                    <a:lnL w="9525" cap="flat" cmpd="sng">
                      <a:solidFill>
                        <a:srgbClr val="9E9E9E">
                          <a:alpha val="0"/>
                        </a:srgbClr>
                      </a:solidFill>
                      <a:prstDash val="solid"/>
                      <a:round/>
                      <a:headEnd type="none" w="med" len="med"/>
                      <a:tailEnd type="none" w="med" len="med"/>
                    </a:lnL>
                    <a:lnT w="9525" cap="flat" cmpd="sng">
                      <a:solidFill>
                        <a:srgbClr val="9E9E9E">
                          <a:alpha val="0"/>
                        </a:srgbClr>
                      </a:solidFill>
                      <a:prstDash val="solid"/>
                      <a:round/>
                      <a:headEnd type="none" w="med" len="med"/>
                      <a:tailEnd type="none" w="med" len="med"/>
                    </a:lnT>
                  </a:tcPr>
                </a:tc>
                <a:tc>
                  <a:txBody>
                    <a:bodyPr/>
                    <a:lstStyle/>
                    <a:p>
                      <a:pPr lvl="0" algn="ctr">
                        <a:spcBef>
                          <a:spcPts val="0"/>
                        </a:spcBef>
                        <a:buNone/>
                      </a:pPr>
                      <a:r>
                        <a:rPr lang="fr" sz="2400" b="0" dirty="0" smtClean="0">
                          <a:latin typeface="+mn-lt"/>
                        </a:rPr>
                        <a:t>Natives</a:t>
                      </a:r>
                      <a:endParaRPr lang="fr" sz="2400" b="0" dirty="0">
                        <a:latin typeface="+mn-lt"/>
                      </a:endParaRPr>
                    </a:p>
                  </a:txBody>
                  <a:tcPr marL="121900" marR="121900" marT="121900" marB="121900" anchor="ctr"/>
                </a:tc>
                <a:tc>
                  <a:txBody>
                    <a:bodyPr/>
                    <a:lstStyle/>
                    <a:p>
                      <a:pPr lvl="0" algn="ctr">
                        <a:spcBef>
                          <a:spcPts val="0"/>
                        </a:spcBef>
                        <a:buNone/>
                      </a:pPr>
                      <a:r>
                        <a:rPr lang="fr" sz="2400" b="0" dirty="0" smtClean="0">
                          <a:latin typeface="+mn-lt"/>
                        </a:rPr>
                        <a:t>Hybrides</a:t>
                      </a:r>
                      <a:endParaRPr lang="fr" sz="2400" b="0" dirty="0">
                        <a:latin typeface="+mn-lt"/>
                      </a:endParaRPr>
                    </a:p>
                  </a:txBody>
                  <a:tcPr marL="121900" marR="121900" marT="121900" marB="121900" anchor="ctr"/>
                </a:tc>
                <a:tc>
                  <a:txBody>
                    <a:bodyPr/>
                    <a:lstStyle/>
                    <a:p>
                      <a:pPr lvl="0" algn="ctr">
                        <a:spcBef>
                          <a:spcPts val="0"/>
                        </a:spcBef>
                        <a:buNone/>
                      </a:pPr>
                      <a:r>
                        <a:rPr lang="fr" sz="2400" b="0" dirty="0" smtClean="0">
                          <a:latin typeface="+mn-lt"/>
                        </a:rPr>
                        <a:t>Cross-Platform</a:t>
                      </a:r>
                      <a:endParaRPr lang="fr" sz="2400" b="0" dirty="0">
                        <a:latin typeface="+mn-lt"/>
                      </a:endParaRPr>
                    </a:p>
                  </a:txBody>
                  <a:tcPr marL="121900" marR="121900" marT="121900" marB="121900" anchor="ctr"/>
                </a:tc>
              </a:tr>
              <a:tr h="703715">
                <a:tc>
                  <a:txBody>
                    <a:bodyPr/>
                    <a:lstStyle/>
                    <a:p>
                      <a:pPr lvl="0" algn="ctr">
                        <a:spcBef>
                          <a:spcPts val="0"/>
                        </a:spcBef>
                        <a:buNone/>
                      </a:pPr>
                      <a:r>
                        <a:rPr lang="fr" sz="2400" b="0" dirty="0">
                          <a:latin typeface="+mn-lt"/>
                        </a:rPr>
                        <a:t>Partage de code</a:t>
                      </a:r>
                    </a:p>
                  </a:txBody>
                  <a:tcPr marL="121900" marR="121900" marT="121900" marB="121900" anchor="ctr"/>
                </a:tc>
                <a:tc>
                  <a:txBody>
                    <a:bodyPr/>
                    <a:lstStyle/>
                    <a:p>
                      <a:pPr lvl="0" algn="ctr">
                        <a:spcBef>
                          <a:spcPts val="0"/>
                        </a:spcBef>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c>
                  <a:txBody>
                    <a:bodyPr/>
                    <a:lstStyle/>
                    <a:p>
                      <a:pPr lvl="0" algn="ctr">
                        <a:spcBef>
                          <a:spcPts val="0"/>
                        </a:spcBef>
                        <a:buClr>
                          <a:schemeClr val="dk1"/>
                        </a:buClr>
                        <a:buSzPct val="78571"/>
                        <a:buFont typeface="Arial"/>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c>
                  <a:txBody>
                    <a:bodyPr/>
                    <a:lstStyle/>
                    <a:p>
                      <a:pPr lvl="0" algn="ctr">
                        <a:spcBef>
                          <a:spcPts val="0"/>
                        </a:spcBef>
                        <a:buClr>
                          <a:schemeClr val="dk1"/>
                        </a:buClr>
                        <a:buSzPct val="78571"/>
                        <a:buFont typeface="Arial"/>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r>
              <a:tr h="978679">
                <a:tc>
                  <a:txBody>
                    <a:bodyPr/>
                    <a:lstStyle/>
                    <a:p>
                      <a:pPr lvl="0" algn="ctr">
                        <a:spcBef>
                          <a:spcPts val="0"/>
                        </a:spcBef>
                        <a:buNone/>
                      </a:pPr>
                      <a:r>
                        <a:rPr lang="fr" sz="2400" b="0" dirty="0">
                          <a:latin typeface="+mn-lt"/>
                        </a:rPr>
                        <a:t>Rapidité de développement</a:t>
                      </a:r>
                    </a:p>
                  </a:txBody>
                  <a:tcPr marL="121900" marR="121900" marT="121900" marB="121900" anchor="ctr"/>
                </a:tc>
                <a:tc>
                  <a:txBody>
                    <a:bodyPr/>
                    <a:lstStyle/>
                    <a:p>
                      <a:pPr lvl="0" algn="ctr">
                        <a:spcBef>
                          <a:spcPts val="0"/>
                        </a:spcBef>
                        <a:buClr>
                          <a:schemeClr val="dk1"/>
                        </a:buClr>
                        <a:buSzPct val="78571"/>
                        <a:buFont typeface="Arial"/>
                        <a:buNone/>
                      </a:pPr>
                      <a:r>
                        <a:rPr lang="fr" sz="2400" dirty="0" smtClean="0">
                          <a:solidFill>
                            <a:srgbClr val="0070C0"/>
                          </a:solidFill>
                          <a:highlight>
                            <a:srgbClr val="F1F1F1"/>
                          </a:highlight>
                          <a:latin typeface="+mn-lt"/>
                          <a:ea typeface="Verdana"/>
                          <a:cs typeface="Verdana"/>
                          <a:sym typeface="Verdana"/>
                        </a:rPr>
                        <a:t>★★☆☆☆</a:t>
                      </a:r>
                      <a:endParaRPr lang="fr" sz="2400" dirty="0">
                        <a:solidFill>
                          <a:srgbClr val="0070C0"/>
                        </a:solidFill>
                        <a:highlight>
                          <a:srgbClr val="F1F1F1"/>
                        </a:highlight>
                        <a:latin typeface="+mn-lt"/>
                        <a:ea typeface="Verdana"/>
                        <a:cs typeface="Verdana"/>
                        <a:sym typeface="Verdana"/>
                      </a:endParaRPr>
                    </a:p>
                  </a:txBody>
                  <a:tcPr marL="121900" marR="121900" marT="121900" marB="121900" anchor="ctr">
                    <a:solidFill>
                      <a:srgbClr val="EFEFEF"/>
                    </a:solidFill>
                  </a:tcPr>
                </a:tc>
                <a:tc>
                  <a:txBody>
                    <a:bodyPr/>
                    <a:lstStyle/>
                    <a:p>
                      <a:pPr lvl="0" algn="ctr">
                        <a:spcBef>
                          <a:spcPts val="0"/>
                        </a:spcBef>
                        <a:buClr>
                          <a:schemeClr val="dk1"/>
                        </a:buClr>
                        <a:buSzPct val="78571"/>
                        <a:buFont typeface="Arial"/>
                        <a:buNone/>
                      </a:pPr>
                      <a:r>
                        <a:rPr lang="fr" sz="2400" dirty="0" smtClean="0">
                          <a:solidFill>
                            <a:srgbClr val="0070C0"/>
                          </a:solidFill>
                          <a:highlight>
                            <a:srgbClr val="F1F1F1"/>
                          </a:highlight>
                          <a:latin typeface="+mn-lt"/>
                          <a:ea typeface="Verdana"/>
                          <a:cs typeface="Verdana"/>
                          <a:sym typeface="Verdana"/>
                        </a:rPr>
                        <a:t>★★★★☆</a:t>
                      </a:r>
                      <a:endParaRPr lang="fr" sz="2400" dirty="0">
                        <a:solidFill>
                          <a:srgbClr val="0070C0"/>
                        </a:solidFill>
                        <a:highlight>
                          <a:srgbClr val="F1F1F1"/>
                        </a:highlight>
                        <a:latin typeface="+mn-lt"/>
                        <a:ea typeface="Verdana"/>
                        <a:cs typeface="Verdana"/>
                        <a:sym typeface="Verdana"/>
                      </a:endParaRPr>
                    </a:p>
                  </a:txBody>
                  <a:tcPr marL="121900" marR="121900" marT="121900" marB="121900" anchor="ctr">
                    <a:solidFill>
                      <a:srgbClr val="EFEFEF"/>
                    </a:solidFill>
                  </a:tcPr>
                </a:tc>
                <a:tc>
                  <a:txBody>
                    <a:bodyPr/>
                    <a:lstStyle/>
                    <a:p>
                      <a:pPr lvl="0" algn="ctr">
                        <a:spcBef>
                          <a:spcPts val="0"/>
                        </a:spcBef>
                        <a:buClr>
                          <a:schemeClr val="dk1"/>
                        </a:buClr>
                        <a:buSzPct val="78571"/>
                        <a:buFont typeface="Arial"/>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r>
              <a:tr h="703715">
                <a:tc>
                  <a:txBody>
                    <a:bodyPr/>
                    <a:lstStyle/>
                    <a:p>
                      <a:pPr lvl="0" algn="ctr">
                        <a:spcBef>
                          <a:spcPts val="0"/>
                        </a:spcBef>
                        <a:buNone/>
                      </a:pPr>
                      <a:r>
                        <a:rPr lang="fr" sz="2400" b="0" dirty="0">
                          <a:latin typeface="+mn-lt"/>
                        </a:rPr>
                        <a:t>Performances</a:t>
                      </a:r>
                    </a:p>
                  </a:txBody>
                  <a:tcPr marL="121900" marR="121900" marT="121900" marB="121900" anchor="ctr"/>
                </a:tc>
                <a:tc>
                  <a:txBody>
                    <a:bodyPr/>
                    <a:lstStyle/>
                    <a:p>
                      <a:pPr lvl="0" algn="ctr">
                        <a:spcBef>
                          <a:spcPts val="0"/>
                        </a:spcBef>
                        <a:buClr>
                          <a:schemeClr val="dk1"/>
                        </a:buClr>
                        <a:buSzPct val="78571"/>
                        <a:buFont typeface="Arial"/>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c>
                  <a:txBody>
                    <a:bodyPr/>
                    <a:lstStyle/>
                    <a:p>
                      <a:pPr lvl="0" algn="ctr">
                        <a:spcBef>
                          <a:spcPts val="0"/>
                        </a:spcBef>
                        <a:buClr>
                          <a:schemeClr val="dk1"/>
                        </a:buClr>
                        <a:buSzPct val="78571"/>
                        <a:buFont typeface="Arial"/>
                        <a:buNone/>
                      </a:pPr>
                      <a:r>
                        <a:rPr lang="fr" sz="240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c>
                  <a:txBody>
                    <a:bodyPr/>
                    <a:lstStyle/>
                    <a:p>
                      <a:pPr lvl="0" algn="ctr">
                        <a:spcBef>
                          <a:spcPts val="0"/>
                        </a:spcBef>
                        <a:buClr>
                          <a:schemeClr val="dk1"/>
                        </a:buClr>
                        <a:buSzPct val="78571"/>
                        <a:buFont typeface="Arial"/>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r>
              <a:tr h="703715">
                <a:tc>
                  <a:txBody>
                    <a:bodyPr/>
                    <a:lstStyle/>
                    <a:p>
                      <a:pPr lvl="0" algn="ctr" rtl="0">
                        <a:spcBef>
                          <a:spcPts val="0"/>
                        </a:spcBef>
                        <a:buNone/>
                      </a:pPr>
                      <a:r>
                        <a:rPr lang="fr" sz="2400" b="0" dirty="0">
                          <a:latin typeface="+mn-lt"/>
                        </a:rPr>
                        <a:t>Communauté</a:t>
                      </a:r>
                    </a:p>
                  </a:txBody>
                  <a:tcPr marL="121900" marR="121900" marT="121900" marB="121900" anchor="ctr"/>
                </a:tc>
                <a:tc>
                  <a:txBody>
                    <a:bodyPr/>
                    <a:lstStyle/>
                    <a:p>
                      <a:pPr lvl="0" algn="ctr" rtl="0">
                        <a:spcBef>
                          <a:spcPts val="0"/>
                        </a:spcBef>
                        <a:buClr>
                          <a:schemeClr val="dk1"/>
                        </a:buClr>
                        <a:buSzPct val="78571"/>
                        <a:buFont typeface="Arial"/>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c>
                  <a:txBody>
                    <a:bodyPr/>
                    <a:lstStyle/>
                    <a:p>
                      <a:pPr lvl="0" algn="ctr" rtl="0">
                        <a:spcBef>
                          <a:spcPts val="0"/>
                        </a:spcBef>
                        <a:buClr>
                          <a:schemeClr val="dk1"/>
                        </a:buClr>
                        <a:buSzPct val="78571"/>
                        <a:buFont typeface="Arial"/>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c>
                  <a:txBody>
                    <a:bodyPr/>
                    <a:lstStyle/>
                    <a:p>
                      <a:pPr lvl="0" algn="ctr" rtl="0">
                        <a:spcBef>
                          <a:spcPts val="0"/>
                        </a:spcBef>
                        <a:buClr>
                          <a:schemeClr val="dk1"/>
                        </a:buClr>
                        <a:buSzPct val="78571"/>
                        <a:buFont typeface="Arial"/>
                        <a:buNone/>
                      </a:pPr>
                      <a:r>
                        <a:rPr lang="fr" sz="2400" dirty="0">
                          <a:solidFill>
                            <a:srgbClr val="0070C0"/>
                          </a:solidFill>
                          <a:highlight>
                            <a:srgbClr val="F1F1F1"/>
                          </a:highlight>
                          <a:latin typeface="+mn-lt"/>
                          <a:ea typeface="Verdana"/>
                          <a:cs typeface="Verdana"/>
                          <a:sym typeface="Verdana"/>
                        </a:rPr>
                        <a:t>★★★★☆</a:t>
                      </a:r>
                    </a:p>
                  </a:txBody>
                  <a:tcPr marL="121900" marR="121900" marT="121900" marB="121900" anchor="ctr">
                    <a:solidFill>
                      <a:srgbClr val="EFEFEF"/>
                    </a:solidFill>
                  </a:tcPr>
                </a:tc>
              </a:tr>
              <a:tr h="978679">
                <a:tc>
                  <a:txBody>
                    <a:bodyPr/>
                    <a:lstStyle/>
                    <a:p>
                      <a:pPr lvl="0" algn="ctr" rtl="0">
                        <a:spcBef>
                          <a:spcPts val="0"/>
                        </a:spcBef>
                        <a:buNone/>
                      </a:pPr>
                      <a:r>
                        <a:rPr lang="fr" sz="2400" b="0" dirty="0">
                          <a:solidFill>
                            <a:schemeClr val="tx1"/>
                          </a:solidFill>
                          <a:latin typeface="+mn-lt"/>
                        </a:rPr>
                        <a:t>Profil développeur</a:t>
                      </a:r>
                    </a:p>
                  </a:txBody>
                  <a:tcPr marL="121900" marR="121900" marT="121900" marB="121900" anchor="ctr">
                    <a:solidFill>
                      <a:schemeClr val="bg1"/>
                    </a:solidFill>
                  </a:tcPr>
                </a:tc>
                <a:tc>
                  <a:txBody>
                    <a:bodyPr/>
                    <a:lstStyle/>
                    <a:p>
                      <a:pPr lvl="0" algn="ctr" rtl="0">
                        <a:spcBef>
                          <a:spcPts val="0"/>
                        </a:spcBef>
                        <a:buNone/>
                      </a:pPr>
                      <a:r>
                        <a:rPr lang="fr" sz="2400" dirty="0">
                          <a:solidFill>
                            <a:schemeClr val="bg1"/>
                          </a:solidFill>
                          <a:sym typeface="Verdana"/>
                        </a:rPr>
                        <a:t>!= pour chaque plateforme</a:t>
                      </a:r>
                    </a:p>
                  </a:txBody>
                  <a:tcPr marL="121900" marR="121900" marT="121900" marB="121900" anchor="ctr">
                    <a:solidFill>
                      <a:srgbClr val="0070C0"/>
                    </a:solidFill>
                  </a:tcPr>
                </a:tc>
                <a:tc>
                  <a:txBody>
                    <a:bodyPr/>
                    <a:lstStyle/>
                    <a:p>
                      <a:pPr lvl="0" algn="ctr" rtl="0">
                        <a:spcBef>
                          <a:spcPts val="0"/>
                        </a:spcBef>
                        <a:buNone/>
                      </a:pPr>
                      <a:r>
                        <a:rPr lang="fr" sz="2400" dirty="0">
                          <a:solidFill>
                            <a:schemeClr val="bg1"/>
                          </a:solidFill>
                          <a:sym typeface="Verdana"/>
                        </a:rPr>
                        <a:t>Commun</a:t>
                      </a:r>
                    </a:p>
                  </a:txBody>
                  <a:tcPr marL="121900" marR="121900" marT="121900" marB="121900" anchor="ctr">
                    <a:solidFill>
                      <a:srgbClr val="0070C0"/>
                    </a:solidFill>
                  </a:tcPr>
                </a:tc>
                <a:tc>
                  <a:txBody>
                    <a:bodyPr/>
                    <a:lstStyle/>
                    <a:p>
                      <a:pPr lvl="0" algn="ctr" rtl="0">
                        <a:spcBef>
                          <a:spcPts val="0"/>
                        </a:spcBef>
                        <a:buNone/>
                      </a:pPr>
                      <a:r>
                        <a:rPr lang="fr" sz="2400" dirty="0">
                          <a:solidFill>
                            <a:schemeClr val="bg1"/>
                          </a:solidFill>
                          <a:sym typeface="Verdana"/>
                        </a:rPr>
                        <a:t>Commun</a:t>
                      </a:r>
                    </a:p>
                  </a:txBody>
                  <a:tcPr marL="121900" marR="121900" marT="121900" marB="121900" anchor="ctr">
                    <a:solidFill>
                      <a:srgbClr val="0070C0"/>
                    </a:solidFill>
                  </a:tcPr>
                </a:tc>
              </a:tr>
            </a:tbl>
          </a:graphicData>
        </a:graphic>
      </p:graphicFrame>
      <p:sp>
        <p:nvSpPr>
          <p:cNvPr id="5" name="Titre 1"/>
          <p:cNvSpPr>
            <a:spLocks noGrp="1"/>
          </p:cNvSpPr>
          <p:nvPr>
            <p:ph type="title"/>
          </p:nvPr>
        </p:nvSpPr>
        <p:spPr>
          <a:xfrm>
            <a:off x="838200" y="365125"/>
            <a:ext cx="10515600" cy="1325563"/>
          </a:xfrm>
        </p:spPr>
        <p:txBody>
          <a:bodyPr/>
          <a:lstStyle/>
          <a:p>
            <a:r>
              <a:rPr lang="fr-FR" dirty="0" smtClean="0"/>
              <a:t>Comparatif</a:t>
            </a:r>
            <a:endParaRPr lang="fr-FR" dirty="0"/>
          </a:p>
        </p:txBody>
      </p:sp>
      <p:sp>
        <p:nvSpPr>
          <p:cNvPr id="6" name="Rectangle 5"/>
          <p:cNvSpPr/>
          <p:nvPr/>
        </p:nvSpPr>
        <p:spPr>
          <a:xfrm>
            <a:off x="0" y="6375400"/>
            <a:ext cx="12192000" cy="482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numéro de diapositive 4"/>
          <p:cNvSpPr txBox="1">
            <a:spLocks/>
          </p:cNvSpPr>
          <p:nvPr/>
        </p:nvSpPr>
        <p:spPr>
          <a:xfrm>
            <a:off x="11493500" y="6434137"/>
            <a:ext cx="520700" cy="365125"/>
          </a:xfrm>
          <a:prstGeom prst="rect">
            <a:avLst/>
          </a:prstGeom>
        </p:spPr>
        <p:txBody>
          <a:bodyPr vert="horz" lIns="91425" tIns="91425" rIns="91425" bIns="91425" rtlCol="0" anchor="ctr" anchorCtr="0">
            <a:noAutofit/>
          </a:bodyP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2000" b="1" smtClean="0">
                <a:solidFill>
                  <a:schemeClr val="bg1"/>
                </a:solidFill>
              </a:rPr>
              <a:t>5</a:t>
            </a:r>
            <a:endParaRPr lang="fr-FR" sz="2000" b="1" dirty="0">
              <a:solidFill>
                <a:schemeClr val="bg1"/>
              </a:solidFill>
            </a:endParaRPr>
          </a:p>
        </p:txBody>
      </p:sp>
      <p:sp>
        <p:nvSpPr>
          <p:cNvPr id="8" name="Parallélogramme 7"/>
          <p:cNvSpPr/>
          <p:nvPr/>
        </p:nvSpPr>
        <p:spPr>
          <a:xfrm>
            <a:off x="-127000" y="6375400"/>
            <a:ext cx="1980000" cy="488949"/>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bg1"/>
                </a:solidFill>
              </a:rPr>
              <a:t>Etat de l’art</a:t>
            </a:r>
            <a:endParaRPr lang="fr-FR" sz="1600" dirty="0">
              <a:solidFill>
                <a:schemeClr val="bg1"/>
              </a:solidFill>
            </a:endParaRPr>
          </a:p>
        </p:txBody>
      </p:sp>
      <p:sp>
        <p:nvSpPr>
          <p:cNvPr id="9" name="Parallélogramme 8"/>
          <p:cNvSpPr/>
          <p:nvPr/>
        </p:nvSpPr>
        <p:spPr>
          <a:xfrm>
            <a:off x="1752600"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React</a:t>
            </a:r>
            <a:endParaRPr lang="fr-FR" sz="1600" dirty="0">
              <a:solidFill>
                <a:srgbClr val="0070C0"/>
              </a:solidFill>
            </a:endParaRPr>
          </a:p>
        </p:txBody>
      </p:sp>
      <p:sp>
        <p:nvSpPr>
          <p:cNvPr id="10" name="Parallélogramme 9"/>
          <p:cNvSpPr/>
          <p:nvPr/>
        </p:nvSpPr>
        <p:spPr>
          <a:xfrm>
            <a:off x="3648825"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Redux</a:t>
            </a:r>
            <a:endParaRPr lang="fr-FR" sz="1600" dirty="0">
              <a:solidFill>
                <a:srgbClr val="0070C0"/>
              </a:solidFill>
            </a:endParaRPr>
          </a:p>
        </p:txBody>
      </p:sp>
      <p:sp>
        <p:nvSpPr>
          <p:cNvPr id="11" name="Parallélogramme 10"/>
          <p:cNvSpPr/>
          <p:nvPr/>
        </p:nvSpPr>
        <p:spPr>
          <a:xfrm>
            <a:off x="5528425"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React</a:t>
            </a:r>
            <a:r>
              <a:rPr lang="fr-FR" sz="1600" dirty="0" smtClean="0">
                <a:solidFill>
                  <a:srgbClr val="0070C0"/>
                </a:solidFill>
              </a:rPr>
              <a:t> Native</a:t>
            </a:r>
            <a:endParaRPr lang="fr-FR" sz="1600" dirty="0">
              <a:solidFill>
                <a:srgbClr val="0070C0"/>
              </a:solidFill>
            </a:endParaRPr>
          </a:p>
        </p:txBody>
      </p:sp>
      <p:sp>
        <p:nvSpPr>
          <p:cNvPr id="12" name="Parallélogramme 11"/>
          <p:cNvSpPr/>
          <p:nvPr/>
        </p:nvSpPr>
        <p:spPr>
          <a:xfrm>
            <a:off x="7407025"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err="1" smtClean="0">
                <a:solidFill>
                  <a:srgbClr val="0070C0"/>
                </a:solidFill>
              </a:rPr>
              <a:t>Tooling</a:t>
            </a:r>
            <a:endParaRPr lang="fr-FR" sz="1600" dirty="0">
              <a:solidFill>
                <a:srgbClr val="0070C0"/>
              </a:solidFill>
            </a:endParaRPr>
          </a:p>
        </p:txBody>
      </p:sp>
      <p:sp>
        <p:nvSpPr>
          <p:cNvPr id="13" name="Parallélogramme 12"/>
          <p:cNvSpPr/>
          <p:nvPr/>
        </p:nvSpPr>
        <p:spPr>
          <a:xfrm>
            <a:off x="9286625" y="6375400"/>
            <a:ext cx="1980000" cy="488949"/>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rgbClr val="0070C0"/>
                </a:solidFill>
              </a:rPr>
              <a:t>Bilan</a:t>
            </a:r>
            <a:endParaRPr lang="fr-FR" sz="1600" dirty="0">
              <a:solidFill>
                <a:srgbClr val="0070C0"/>
              </a:solidFill>
            </a:endParaRPr>
          </a:p>
        </p:txBody>
      </p:sp>
    </p:spTree>
    <p:extLst>
      <p:ext uri="{BB962C8B-B14F-4D97-AF65-F5344CB8AC3E}">
        <p14:creationId xmlns:p14="http://schemas.microsoft.com/office/powerpoint/2010/main" val="11422147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9523" y="-1402866"/>
            <a:ext cx="1388610" cy="1375419"/>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281" y="6858000"/>
            <a:ext cx="1388610" cy="1375419"/>
          </a:xfrm>
          <a:prstGeom prst="rect">
            <a:avLst/>
          </a:prstGeom>
        </p:spPr>
      </p:pic>
    </p:spTree>
    <p:extLst>
      <p:ext uri="{BB962C8B-B14F-4D97-AF65-F5344CB8AC3E}">
        <p14:creationId xmlns:p14="http://schemas.microsoft.com/office/powerpoint/2010/main" val="130758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5E-6 -1.48148E-6 L 0.00039 -0.54398 " pathEditMode="relative" rAng="0" ptsTypes="AA">
                                      <p:cBhvr>
                                        <p:cTn id="6" dur="1000" fill="hold"/>
                                        <p:tgtEl>
                                          <p:spTgt spid="5"/>
                                        </p:tgtEl>
                                        <p:attrNameLst>
                                          <p:attrName>ppt_x</p:attrName>
                                          <p:attrName>ppt_y</p:attrName>
                                        </p:attrNameLst>
                                      </p:cBhvr>
                                      <p:rCtr x="13" y="-27199"/>
                                    </p:animMotion>
                                  </p:childTnLst>
                                </p:cTn>
                              </p:par>
                            </p:childTnLst>
                          </p:cTn>
                        </p:par>
                        <p:par>
                          <p:cTn id="7" fill="hold">
                            <p:stCondLst>
                              <p:cond delay="1000"/>
                            </p:stCondLst>
                            <p:childTnLst>
                              <p:par>
                                <p:cTn id="8" presetID="42" presetClass="path" presetSubtype="0" accel="50000" decel="50000" fill="hold" nodeType="afterEffect">
                                  <p:stCondLst>
                                    <p:cond delay="0"/>
                                  </p:stCondLst>
                                  <p:childTnLst>
                                    <p:animMotion origin="layout" path="M 8.33333E-7 -3.33333E-6 L 0.00208 0.49283 " pathEditMode="relative" rAng="0" ptsTypes="AA">
                                      <p:cBhvr>
                                        <p:cTn id="9" dur="1000" fill="hold"/>
                                        <p:tgtEl>
                                          <p:spTgt spid="4"/>
                                        </p:tgtEl>
                                        <p:attrNameLst>
                                          <p:attrName>ppt_x</p:attrName>
                                          <p:attrName>ppt_y</p:attrName>
                                        </p:attrNameLst>
                                      </p:cBhvr>
                                      <p:rCtr x="104" y="246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1998</TotalTime>
  <Words>2553</Words>
  <Application>Microsoft Macintosh PowerPoint</Application>
  <PresentationFormat>Grand écran</PresentationFormat>
  <Paragraphs>714</Paragraphs>
  <Slides>32</Slides>
  <Notes>32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32</vt:i4>
      </vt:variant>
    </vt:vector>
  </HeadingPairs>
  <TitlesOfParts>
    <vt:vector size="39" baseType="lpstr">
      <vt:lpstr>Calibri</vt:lpstr>
      <vt:lpstr>Calibri Light</vt:lpstr>
      <vt:lpstr>Consolas</vt:lpstr>
      <vt:lpstr>Courier New</vt:lpstr>
      <vt:lpstr>Verdana</vt:lpstr>
      <vt:lpstr>Arial</vt:lpstr>
      <vt:lpstr>Thème Office</vt:lpstr>
      <vt:lpstr>Devenir Natif  avec React</vt:lpstr>
      <vt:lpstr>Présentation PowerPoint</vt:lpstr>
      <vt:lpstr>La mobilité,  pourquoi pas React Native ? </vt:lpstr>
      <vt:lpstr>Aujourd’hui</vt:lpstr>
      <vt:lpstr>Comparatif</vt:lpstr>
      <vt:lpstr>Comparatif</vt:lpstr>
      <vt:lpstr>Comparatif</vt:lpstr>
      <vt:lpstr>Comparatif</vt:lpstr>
      <vt:lpstr>Présentation PowerPoint</vt:lpstr>
      <vt:lpstr>React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React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Devenir natif avec React</dc:title>
  <dc:creator>RENOU Julien</dc:creator>
  <cp:lastModifiedBy>RENOU Julien</cp:lastModifiedBy>
  <cp:revision>115</cp:revision>
  <dcterms:created xsi:type="dcterms:W3CDTF">2016-11-21T15:00:14Z</dcterms:created>
  <dcterms:modified xsi:type="dcterms:W3CDTF">2016-11-23T23:43:42Z</dcterms:modified>
</cp:coreProperties>
</file>